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15"/>
  </p:notesMasterIdLst>
  <p:sldIdLst>
    <p:sldId id="457" r:id="rId2"/>
    <p:sldId id="441" r:id="rId3"/>
    <p:sldId id="446" r:id="rId4"/>
    <p:sldId id="442" r:id="rId5"/>
    <p:sldId id="455" r:id="rId6"/>
    <p:sldId id="445" r:id="rId7"/>
    <p:sldId id="453" r:id="rId8"/>
    <p:sldId id="452" r:id="rId9"/>
    <p:sldId id="454" r:id="rId10"/>
    <p:sldId id="451" r:id="rId11"/>
    <p:sldId id="456" r:id="rId12"/>
    <p:sldId id="450" r:id="rId13"/>
    <p:sldId id="403" r:id="rId14"/>
  </p:sldIdLst>
  <p:sldSz cx="9906000" cy="6858000" type="A4"/>
  <p:notesSz cx="7099300" cy="10234613"/>
  <p:embeddedFontLst>
    <p:embeddedFont>
      <p:font typeface="Wingdings 3" panose="05040102010807070707" pitchFamily="18" charset="2"/>
      <p:regular r:id="rId16"/>
    </p:embeddedFont>
    <p:embeddedFont>
      <p:font typeface="ＭＳ Ｐゴシック" panose="020B0600070205080204" pitchFamily="34" charset="-128"/>
      <p:regular r:id="rId17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C6C"/>
    <a:srgbClr val="6C97AE"/>
    <a:srgbClr val="8B5261"/>
    <a:srgbClr val="B7AD47"/>
    <a:srgbClr val="EB8667"/>
    <a:srgbClr val="BDBEBE"/>
    <a:srgbClr val="97BE0D"/>
    <a:srgbClr val="0FBE0D"/>
    <a:srgbClr val="009AB1"/>
    <a:srgbClr val="004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12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1080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16/08/2016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C0406-3497-479F-B28E-9B42F29634E8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612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C0406-3497-479F-B28E-9B42F29634E8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612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8. 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Die </a:t>
            </a:r>
            <a:r>
              <a:rPr lang="de-DE" altLang="de-DE" dirty="0" err="1">
                <a:ea typeface="ＭＳ Ｐゴシック" charset="-128"/>
              </a:rPr>
              <a:t>slutsky</a:t>
            </a:r>
            <a:r>
              <a:rPr lang="de-DE" altLang="de-DE" dirty="0">
                <a:ea typeface="ＭＳ Ｐゴシック" charset="-128"/>
              </a:rPr>
              <a:t>-gleichung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8076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9095" y="667470"/>
            <a:ext cx="8695857" cy="343183"/>
          </a:xfrm>
        </p:spPr>
        <p:txBody>
          <a:bodyPr/>
          <a:lstStyle/>
          <a:p>
            <a:r>
              <a:rPr lang="de-DE" dirty="0" smtClean="0"/>
              <a:t>SLUTSKY-EFFEKTE FÜR EIN GIFFEN-GUT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907058" y="6595336"/>
            <a:ext cx="8595268" cy="186679"/>
          </a:xfrm>
        </p:spPr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76388" y="1595438"/>
            <a:ext cx="0" cy="37861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76388" y="5391150"/>
            <a:ext cx="5929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1581150" y="2019300"/>
            <a:ext cx="2774950" cy="3378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19"/>
          <p:cNvSpPr>
            <a:spLocks noChangeShapeType="1"/>
          </p:cNvSpPr>
          <p:nvPr/>
        </p:nvSpPr>
        <p:spPr bwMode="auto">
          <a:xfrm>
            <a:off x="1574800" y="2032000"/>
            <a:ext cx="5608638" cy="33734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1587500" y="3205163"/>
            <a:ext cx="3630613" cy="2184400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Freeform 35"/>
          <p:cNvSpPr>
            <a:spLocks/>
          </p:cNvSpPr>
          <p:nvPr/>
        </p:nvSpPr>
        <p:spPr bwMode="auto">
          <a:xfrm>
            <a:off x="1976438" y="1616075"/>
            <a:ext cx="2684462" cy="1890713"/>
          </a:xfrm>
          <a:custGeom>
            <a:avLst/>
            <a:gdLst>
              <a:gd name="T0" fmla="*/ 0 w 1691"/>
              <a:gd name="T1" fmla="*/ 0 h 1191"/>
              <a:gd name="T2" fmla="*/ 871973900 w 1691"/>
              <a:gd name="T3" fmla="*/ 1214715634 h 1191"/>
              <a:gd name="T4" fmla="*/ 1192032890 w 1691"/>
              <a:gd name="T5" fmla="*/ 1557456974 h 1191"/>
              <a:gd name="T6" fmla="*/ 1663302815 w 1691"/>
              <a:gd name="T7" fmla="*/ 2008565856 h 1191"/>
              <a:gd name="T8" fmla="*/ 2147483647 w 1691"/>
              <a:gd name="T9" fmla="*/ 2147483647 h 1191"/>
              <a:gd name="T10" fmla="*/ 2147483647 w 1691"/>
              <a:gd name="T11" fmla="*/ 2147483647 h 1191"/>
              <a:gd name="T12" fmla="*/ 2147483647 w 1691"/>
              <a:gd name="T13" fmla="*/ 2147483647 h 119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91"/>
              <a:gd name="T22" fmla="*/ 0 h 1191"/>
              <a:gd name="T23" fmla="*/ 1691 w 1691"/>
              <a:gd name="T24" fmla="*/ 1191 h 119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91" h="1191">
                <a:moveTo>
                  <a:pt x="0" y="0"/>
                </a:moveTo>
                <a:lnTo>
                  <a:pt x="346" y="482"/>
                </a:lnTo>
                <a:lnTo>
                  <a:pt x="473" y="618"/>
                </a:lnTo>
                <a:lnTo>
                  <a:pt x="660" y="797"/>
                </a:lnTo>
                <a:lnTo>
                  <a:pt x="986" y="959"/>
                </a:lnTo>
                <a:lnTo>
                  <a:pt x="1220" y="1048"/>
                </a:lnTo>
                <a:lnTo>
                  <a:pt x="1691" y="1191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Freeform 34"/>
          <p:cNvSpPr>
            <a:spLocks/>
          </p:cNvSpPr>
          <p:nvPr/>
        </p:nvSpPr>
        <p:spPr bwMode="auto">
          <a:xfrm>
            <a:off x="1847851" y="1833563"/>
            <a:ext cx="3028950" cy="3260725"/>
          </a:xfrm>
          <a:custGeom>
            <a:avLst/>
            <a:gdLst>
              <a:gd name="T0" fmla="*/ 0 w 1954"/>
              <a:gd name="T1" fmla="*/ 0 h 2054"/>
              <a:gd name="T2" fmla="*/ 2147483647 w 1954"/>
              <a:gd name="T3" fmla="*/ 2147483647 h 2054"/>
              <a:gd name="T4" fmla="*/ 2147483647 w 1954"/>
              <a:gd name="T5" fmla="*/ 2147483647 h 2054"/>
              <a:gd name="T6" fmla="*/ 2147483647 w 1954"/>
              <a:gd name="T7" fmla="*/ 2147483647 h 2054"/>
              <a:gd name="T8" fmla="*/ 2147483647 w 1954"/>
              <a:gd name="T9" fmla="*/ 2147483647 h 2054"/>
              <a:gd name="T10" fmla="*/ 2147483647 w 1954"/>
              <a:gd name="T11" fmla="*/ 2147483647 h 205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54"/>
              <a:gd name="T19" fmla="*/ 0 h 2054"/>
              <a:gd name="T20" fmla="*/ 1954 w 1954"/>
              <a:gd name="T21" fmla="*/ 2054 h 205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54" h="2054">
                <a:moveTo>
                  <a:pt x="0" y="0"/>
                </a:moveTo>
                <a:lnTo>
                  <a:pt x="1136" y="1463"/>
                </a:lnTo>
                <a:lnTo>
                  <a:pt x="1472" y="1781"/>
                </a:lnTo>
                <a:lnTo>
                  <a:pt x="1690" y="1944"/>
                </a:lnTo>
                <a:lnTo>
                  <a:pt x="1954" y="2054"/>
                </a:lnTo>
                <a:lnTo>
                  <a:pt x="1945" y="2044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Oval 36"/>
          <p:cNvSpPr>
            <a:spLocks noChangeArrowheads="1"/>
          </p:cNvSpPr>
          <p:nvPr/>
        </p:nvSpPr>
        <p:spPr bwMode="auto">
          <a:xfrm>
            <a:off x="2879725" y="2751138"/>
            <a:ext cx="215900" cy="215900"/>
          </a:xfrm>
          <a:prstGeom prst="ellipse">
            <a:avLst/>
          </a:prstGeom>
          <a:solidFill>
            <a:srgbClr val="00CC00"/>
          </a:solidFill>
          <a:ln w="12700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Freeform 38"/>
          <p:cNvSpPr>
            <a:spLocks/>
          </p:cNvSpPr>
          <p:nvPr/>
        </p:nvSpPr>
        <p:spPr bwMode="auto">
          <a:xfrm>
            <a:off x="1774825" y="1933575"/>
            <a:ext cx="3101975" cy="3376613"/>
          </a:xfrm>
          <a:custGeom>
            <a:avLst/>
            <a:gdLst>
              <a:gd name="T0" fmla="*/ 0 w 1954"/>
              <a:gd name="T1" fmla="*/ 0 h 2127"/>
              <a:gd name="T2" fmla="*/ 2147483647 w 1954"/>
              <a:gd name="T3" fmla="*/ 2147483647 h 2127"/>
              <a:gd name="T4" fmla="*/ 2147483647 w 1954"/>
              <a:gd name="T5" fmla="*/ 2147483647 h 2127"/>
              <a:gd name="T6" fmla="*/ 2147483647 w 1954"/>
              <a:gd name="T7" fmla="*/ 2147483647 h 2127"/>
              <a:gd name="T8" fmla="*/ 2147483647 w 1954"/>
              <a:gd name="T9" fmla="*/ 2147483647 h 2127"/>
              <a:gd name="T10" fmla="*/ 2147483647 w 1954"/>
              <a:gd name="T11" fmla="*/ 2147483647 h 21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54"/>
              <a:gd name="T19" fmla="*/ 0 h 2127"/>
              <a:gd name="T20" fmla="*/ 1954 w 1954"/>
              <a:gd name="T21" fmla="*/ 2127 h 212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54" h="2127">
                <a:moveTo>
                  <a:pt x="0" y="0"/>
                </a:moveTo>
                <a:lnTo>
                  <a:pt x="1109" y="1519"/>
                </a:lnTo>
                <a:lnTo>
                  <a:pt x="1483" y="1844"/>
                </a:lnTo>
                <a:lnTo>
                  <a:pt x="1696" y="2013"/>
                </a:lnTo>
                <a:lnTo>
                  <a:pt x="1954" y="2127"/>
                </a:lnTo>
                <a:lnTo>
                  <a:pt x="1945" y="2117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Oval 39"/>
          <p:cNvSpPr>
            <a:spLocks noChangeArrowheads="1"/>
          </p:cNvSpPr>
          <p:nvPr/>
        </p:nvSpPr>
        <p:spPr bwMode="auto">
          <a:xfrm>
            <a:off x="3392488" y="4233863"/>
            <a:ext cx="228600" cy="228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Line 23"/>
          <p:cNvSpPr>
            <a:spLocks noChangeShapeType="1"/>
          </p:cNvSpPr>
          <p:nvPr/>
        </p:nvSpPr>
        <p:spPr bwMode="auto">
          <a:xfrm flipH="1">
            <a:off x="1571625" y="2867025"/>
            <a:ext cx="14192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Line 22"/>
          <p:cNvSpPr>
            <a:spLocks noChangeShapeType="1"/>
          </p:cNvSpPr>
          <p:nvPr/>
        </p:nvSpPr>
        <p:spPr bwMode="auto">
          <a:xfrm>
            <a:off x="2990850" y="2867025"/>
            <a:ext cx="0" cy="252412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Line 21"/>
          <p:cNvSpPr>
            <a:spLocks noChangeShapeType="1"/>
          </p:cNvSpPr>
          <p:nvPr/>
        </p:nvSpPr>
        <p:spPr bwMode="auto">
          <a:xfrm flipH="1">
            <a:off x="1581150" y="4343400"/>
            <a:ext cx="19240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9" name="Line 20"/>
          <p:cNvSpPr>
            <a:spLocks noChangeShapeType="1"/>
          </p:cNvSpPr>
          <p:nvPr/>
        </p:nvSpPr>
        <p:spPr bwMode="auto">
          <a:xfrm>
            <a:off x="3505200" y="4352925"/>
            <a:ext cx="0" cy="103822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0" name="Line 25"/>
          <p:cNvSpPr>
            <a:spLocks noChangeShapeType="1"/>
          </p:cNvSpPr>
          <p:nvPr/>
        </p:nvSpPr>
        <p:spPr bwMode="auto">
          <a:xfrm flipH="1">
            <a:off x="1571625" y="4938713"/>
            <a:ext cx="29337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1108544" y="1664286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7158422" y="5405438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</a:p>
        </p:txBody>
      </p:sp>
      <p:sp>
        <p:nvSpPr>
          <p:cNvPr id="26" name="Oval 37"/>
          <p:cNvSpPr>
            <a:spLocks noChangeArrowheads="1"/>
          </p:cNvSpPr>
          <p:nvPr/>
        </p:nvSpPr>
        <p:spPr bwMode="auto">
          <a:xfrm>
            <a:off x="4387850" y="4826000"/>
            <a:ext cx="228600" cy="2286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Oval 17"/>
          <p:cNvSpPr>
            <a:spLocks noChangeArrowheads="1"/>
          </p:cNvSpPr>
          <p:nvPr/>
        </p:nvSpPr>
        <p:spPr bwMode="auto">
          <a:xfrm>
            <a:off x="1520825" y="428625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Oval 9"/>
          <p:cNvSpPr>
            <a:spLocks noChangeArrowheads="1"/>
          </p:cNvSpPr>
          <p:nvPr/>
        </p:nvSpPr>
        <p:spPr bwMode="auto">
          <a:xfrm>
            <a:off x="1511300" y="280670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1524000" y="488315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0" name="Oval 18"/>
          <p:cNvSpPr>
            <a:spLocks noChangeArrowheads="1"/>
          </p:cNvSpPr>
          <p:nvPr/>
        </p:nvSpPr>
        <p:spPr bwMode="auto">
          <a:xfrm>
            <a:off x="4445000" y="533400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1" name="Oval 18"/>
          <p:cNvSpPr>
            <a:spLocks noChangeArrowheads="1"/>
          </p:cNvSpPr>
          <p:nvPr/>
        </p:nvSpPr>
        <p:spPr bwMode="auto">
          <a:xfrm>
            <a:off x="3449638" y="5318459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2" name="Line 24"/>
          <p:cNvSpPr>
            <a:spLocks noChangeShapeType="1"/>
          </p:cNvSpPr>
          <p:nvPr/>
        </p:nvSpPr>
        <p:spPr bwMode="auto">
          <a:xfrm>
            <a:off x="4505325" y="4933950"/>
            <a:ext cx="0" cy="4476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3" name="Oval 11"/>
          <p:cNvSpPr>
            <a:spLocks noChangeArrowheads="1"/>
          </p:cNvSpPr>
          <p:nvPr/>
        </p:nvSpPr>
        <p:spPr bwMode="auto">
          <a:xfrm>
            <a:off x="2924175" y="533400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1043116" y="2697748"/>
            <a:ext cx="5316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2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’’’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1108544" y="4174123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2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1073284" y="4755734"/>
            <a:ext cx="4816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2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2725008" y="5471938"/>
            <a:ext cx="5316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’’’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3289436" y="5444535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4300240" y="5444535"/>
            <a:ext cx="4816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1" name="AutoShape 30"/>
          <p:cNvSpPr>
            <a:spLocks noChangeArrowheads="1"/>
          </p:cNvSpPr>
          <p:nvPr/>
        </p:nvSpPr>
        <p:spPr bwMode="auto">
          <a:xfrm>
            <a:off x="2971800" y="4819650"/>
            <a:ext cx="533400" cy="457200"/>
          </a:xfrm>
          <a:prstGeom prst="leftArrow">
            <a:avLst>
              <a:gd name="adj1" fmla="val 50000"/>
              <a:gd name="adj2" fmla="val 58328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sz="2800"/>
          </a:p>
        </p:txBody>
      </p:sp>
      <p:sp>
        <p:nvSpPr>
          <p:cNvPr id="42" name="AutoShape 28"/>
          <p:cNvSpPr>
            <a:spLocks noChangeArrowheads="1"/>
          </p:cNvSpPr>
          <p:nvPr/>
        </p:nvSpPr>
        <p:spPr bwMode="auto">
          <a:xfrm>
            <a:off x="3567907" y="5750591"/>
            <a:ext cx="973137" cy="222250"/>
          </a:xfrm>
          <a:prstGeom prst="rightArrow">
            <a:avLst>
              <a:gd name="adj1" fmla="val 50000"/>
              <a:gd name="adj2" fmla="val 109474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3" name="AutoShape 29"/>
          <p:cNvSpPr>
            <a:spLocks noChangeArrowheads="1"/>
          </p:cNvSpPr>
          <p:nvPr/>
        </p:nvSpPr>
        <p:spPr bwMode="auto">
          <a:xfrm>
            <a:off x="3112880" y="6020924"/>
            <a:ext cx="1484313" cy="238918"/>
          </a:xfrm>
          <a:prstGeom prst="leftArrow">
            <a:avLst>
              <a:gd name="adj1" fmla="val 50000"/>
              <a:gd name="adj2" fmla="val 155301"/>
            </a:avLst>
          </a:prstGeom>
          <a:solidFill>
            <a:srgbClr val="33CC33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4729323" y="5677076"/>
            <a:ext cx="26869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 smtClean="0">
                <a:solidFill>
                  <a:srgbClr val="555555"/>
                </a:solidFill>
                <a:latin typeface="Arial" pitchFamily="34" charset="0"/>
              </a:rPr>
              <a:t>SUBSTITUTIONSEFFEKT</a:t>
            </a:r>
            <a:endParaRPr lang="en-US" altLang="de-DE" sz="1600" b="1" dirty="0">
              <a:solidFill>
                <a:srgbClr val="555555"/>
              </a:solidFill>
              <a:latin typeface="Arial" pitchFamily="34" charset="0"/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4897986" y="6023839"/>
            <a:ext cx="23920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 smtClean="0">
                <a:solidFill>
                  <a:srgbClr val="33CC33"/>
                </a:solidFill>
                <a:latin typeface="Arial" pitchFamily="34" charset="0"/>
              </a:rPr>
              <a:t>EINKOMMENSEFFEKT</a:t>
            </a:r>
            <a:endParaRPr lang="en-US" altLang="de-DE" sz="1600" b="1" dirty="0">
              <a:solidFill>
                <a:srgbClr val="33CC33"/>
              </a:solidFill>
              <a:latin typeface="Arial" pitchFamily="34" charset="0"/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4660898" y="1683587"/>
            <a:ext cx="44079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GIFFEN-GUT: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EIN FALLEN DES PREISES VON GUT 1 FÜHRT ZU EINEM ANSTEIGEN DER NACHGEFRAGTEN MENGE x</a:t>
            </a:r>
            <a:r>
              <a:rPr lang="en-US" altLang="de-DE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52" y="1704975"/>
            <a:ext cx="536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272746"/>
            <a:ext cx="8697417" cy="4928029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583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3494" y="749219"/>
            <a:ext cx="8862264" cy="378123"/>
          </a:xfrm>
        </p:spPr>
        <p:txBody>
          <a:bodyPr/>
          <a:lstStyle/>
          <a:p>
            <a:r>
              <a:rPr lang="de-DE" dirty="0" smtClean="0"/>
              <a:t>SLUTSKY-ZERLEGUNG FÜR PERFEKTE KOMPLEMENTE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76388" y="1595438"/>
            <a:ext cx="0" cy="37861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76388" y="5391150"/>
            <a:ext cx="5929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1574800" y="2019300"/>
            <a:ext cx="5092700" cy="3378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1581150" y="2019300"/>
            <a:ext cx="1962150" cy="33718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2676524" y="3965836"/>
            <a:ext cx="57150" cy="1368164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2562225" y="3851536"/>
            <a:ext cx="228600" cy="228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208968" y="1474957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7145550" y="540903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2019436" y="5386137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2171700" y="533400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8986">
            <a:off x="2070036" y="1783920"/>
            <a:ext cx="1186692" cy="2027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Line 8"/>
          <p:cNvSpPr>
            <a:spLocks noChangeShapeType="1"/>
          </p:cNvSpPr>
          <p:nvPr/>
        </p:nvSpPr>
        <p:spPr bwMode="auto">
          <a:xfrm>
            <a:off x="2790826" y="3965836"/>
            <a:ext cx="3259246" cy="571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Line 8"/>
          <p:cNvSpPr>
            <a:spLocks noChangeShapeType="1"/>
          </p:cNvSpPr>
          <p:nvPr/>
        </p:nvSpPr>
        <p:spPr bwMode="auto">
          <a:xfrm>
            <a:off x="3408254" y="3259074"/>
            <a:ext cx="3259246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 flipH="1" flipV="1">
            <a:off x="3357561" y="1644234"/>
            <a:ext cx="50692" cy="165876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019" y="3133725"/>
            <a:ext cx="231775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Line 8"/>
          <p:cNvSpPr>
            <a:spLocks noChangeShapeType="1"/>
          </p:cNvSpPr>
          <p:nvPr/>
        </p:nvSpPr>
        <p:spPr bwMode="auto">
          <a:xfrm flipH="1" flipV="1">
            <a:off x="1582787" y="3246435"/>
            <a:ext cx="3289837" cy="2135189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Line 10"/>
          <p:cNvSpPr>
            <a:spLocks noChangeShapeType="1"/>
          </p:cNvSpPr>
          <p:nvPr/>
        </p:nvSpPr>
        <p:spPr bwMode="auto">
          <a:xfrm>
            <a:off x="3422344" y="3311656"/>
            <a:ext cx="0" cy="2069968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2019436" y="5747584"/>
            <a:ext cx="4448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EINKOMMENSEFFEKT =  GESAMTEFFEKT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AutoShape 28"/>
          <p:cNvSpPr>
            <a:spLocks noChangeArrowheads="1"/>
          </p:cNvSpPr>
          <p:nvPr/>
        </p:nvSpPr>
        <p:spPr bwMode="auto">
          <a:xfrm>
            <a:off x="2780451" y="5613566"/>
            <a:ext cx="641894" cy="134018"/>
          </a:xfrm>
          <a:prstGeom prst="rightArrow">
            <a:avLst>
              <a:gd name="adj1" fmla="val 50000"/>
              <a:gd name="adj2" fmla="val 109474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8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4" y="708511"/>
            <a:ext cx="8695857" cy="306098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SLUTSKY-ZERLEGUNG FÜR PERFEKTE </a:t>
            </a:r>
            <a:r>
              <a:rPr lang="de-DE" dirty="0" smtClean="0">
                <a:solidFill>
                  <a:srgbClr val="000000"/>
                </a:solidFill>
              </a:rPr>
              <a:t>SUBSTITUTE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06489" y="6671321"/>
            <a:ext cx="8595268" cy="186679"/>
          </a:xfrm>
        </p:spPr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76388" y="1399426"/>
            <a:ext cx="0" cy="3982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76388" y="5391150"/>
            <a:ext cx="5929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1576388" y="2567836"/>
            <a:ext cx="3145924" cy="2813789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1581151" y="1595438"/>
            <a:ext cx="4268504" cy="37861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1581150" y="3488530"/>
            <a:ext cx="3141162" cy="189309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1581150" y="3488530"/>
            <a:ext cx="2134253" cy="1908969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1586435" y="3496490"/>
            <a:ext cx="856140" cy="1901009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7306126" y="5438254"/>
            <a:ext cx="399148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x</a:t>
            </a:r>
            <a:r>
              <a:rPr kumimoji="0" lang="en-US" altLang="de-DE" sz="18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1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177240" y="1259552"/>
            <a:ext cx="399148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x</a:t>
            </a:r>
            <a:r>
              <a:rPr kumimoji="0" lang="en-US" altLang="de-DE" sz="18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</a:t>
            </a:r>
          </a:p>
        </p:txBody>
      </p:sp>
      <p:sp>
        <p:nvSpPr>
          <p:cNvPr id="16" name="Rectangle 39"/>
          <p:cNvSpPr>
            <a:spLocks noChangeArrowheads="1"/>
          </p:cNvSpPr>
          <p:nvPr/>
        </p:nvSpPr>
        <p:spPr bwMode="auto">
          <a:xfrm>
            <a:off x="2035679" y="1780425"/>
            <a:ext cx="240129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INDIFFERENZKURVEN</a:t>
            </a:r>
          </a:p>
        </p:txBody>
      </p:sp>
      <p:sp>
        <p:nvSpPr>
          <p:cNvPr id="20" name="Rectangle 39"/>
          <p:cNvSpPr>
            <a:spLocks noChangeArrowheads="1"/>
          </p:cNvSpPr>
          <p:nvPr/>
        </p:nvSpPr>
        <p:spPr bwMode="auto">
          <a:xfrm>
            <a:off x="4215117" y="2379815"/>
            <a:ext cx="1925207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ENDGÜLTIGE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BUDGETGERADE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4" name="Rectangle 39"/>
          <p:cNvSpPr>
            <a:spLocks noChangeArrowheads="1"/>
          </p:cNvSpPr>
          <p:nvPr/>
        </p:nvSpPr>
        <p:spPr bwMode="auto">
          <a:xfrm>
            <a:off x="5599463" y="3981024"/>
            <a:ext cx="1822615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ENDGÜLTIGE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ENTSCHEIDUNG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5" name="Rectangle 39"/>
          <p:cNvSpPr>
            <a:spLocks noChangeArrowheads="1"/>
          </p:cNvSpPr>
          <p:nvPr/>
        </p:nvSpPr>
        <p:spPr bwMode="auto">
          <a:xfrm>
            <a:off x="161365" y="3118878"/>
            <a:ext cx="1425070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URSPRÜNG-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LICHE</a:t>
            </a:r>
            <a:r>
              <a:rPr lang="en-US" altLang="de-DE" sz="1600" kern="0" dirty="0">
                <a:solidFill>
                  <a:srgbClr val="000000"/>
                </a:solidFill>
              </a:rPr>
              <a:t>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ENT-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SCHEIDUNG</a:t>
            </a:r>
          </a:p>
        </p:txBody>
      </p:sp>
      <p:sp>
        <p:nvSpPr>
          <p:cNvPr id="26" name="Rectangle 39"/>
          <p:cNvSpPr>
            <a:spLocks noChangeArrowheads="1"/>
          </p:cNvSpPr>
          <p:nvPr/>
        </p:nvSpPr>
        <p:spPr bwMode="auto">
          <a:xfrm>
            <a:off x="0" y="4298322"/>
            <a:ext cx="1790555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URSPRÜNG-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LICHE BUDGET-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GERADE</a:t>
            </a:r>
          </a:p>
        </p:txBody>
      </p:sp>
      <p:sp>
        <p:nvSpPr>
          <p:cNvPr id="27" name="Arc 41"/>
          <p:cNvSpPr>
            <a:spLocks/>
          </p:cNvSpPr>
          <p:nvPr/>
        </p:nvSpPr>
        <p:spPr bwMode="auto">
          <a:xfrm rot="21134378">
            <a:off x="4781336" y="4562439"/>
            <a:ext cx="1562141" cy="7127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8" name="Arc 41"/>
          <p:cNvSpPr>
            <a:spLocks/>
          </p:cNvSpPr>
          <p:nvPr/>
        </p:nvSpPr>
        <p:spPr bwMode="auto">
          <a:xfrm>
            <a:off x="3236327" y="2940834"/>
            <a:ext cx="1884359" cy="1519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9" name="Arc 41"/>
          <p:cNvSpPr>
            <a:spLocks/>
          </p:cNvSpPr>
          <p:nvPr/>
        </p:nvSpPr>
        <p:spPr bwMode="auto">
          <a:xfrm rot="10800000">
            <a:off x="2442573" y="4709786"/>
            <a:ext cx="1114817" cy="621234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0" name="Arc 41"/>
          <p:cNvSpPr>
            <a:spLocks/>
          </p:cNvSpPr>
          <p:nvPr/>
        </p:nvSpPr>
        <p:spPr bwMode="auto">
          <a:xfrm rot="13360620">
            <a:off x="1507855" y="4360243"/>
            <a:ext cx="395535" cy="54482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1" name="Oval 32"/>
          <p:cNvSpPr>
            <a:spLocks noChangeArrowheads="1"/>
          </p:cNvSpPr>
          <p:nvPr/>
        </p:nvSpPr>
        <p:spPr bwMode="auto">
          <a:xfrm>
            <a:off x="4722312" y="5320255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30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566" y="3441621"/>
            <a:ext cx="109738" cy="10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Rechteck 35"/>
          <p:cNvSpPr/>
          <p:nvPr/>
        </p:nvSpPr>
        <p:spPr>
          <a:xfrm>
            <a:off x="1177240" y="5806365"/>
            <a:ext cx="46276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SUBSTITUTIONSEFFEKT =  GESAMTEFFEKT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AutoShape 28"/>
          <p:cNvSpPr>
            <a:spLocks noChangeArrowheads="1"/>
          </p:cNvSpPr>
          <p:nvPr/>
        </p:nvSpPr>
        <p:spPr bwMode="auto">
          <a:xfrm>
            <a:off x="1586434" y="5531598"/>
            <a:ext cx="3193027" cy="192799"/>
          </a:xfrm>
          <a:prstGeom prst="rightArrow">
            <a:avLst>
              <a:gd name="adj1" fmla="val 50000"/>
              <a:gd name="adj2" fmla="val 109474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63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4578" y="518431"/>
            <a:ext cx="8695857" cy="308288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RÜCKVERGÜTUNG EINER STEUER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76197" y="1146048"/>
            <a:ext cx="8908283" cy="5054728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de-DE" dirty="0" smtClean="0"/>
          </a:p>
          <a:p>
            <a:pPr>
              <a:lnSpc>
                <a:spcPct val="150000"/>
              </a:lnSpc>
            </a:pPr>
            <a:r>
              <a:rPr lang="de-DE" dirty="0"/>
              <a:t>	</a:t>
            </a:r>
            <a:r>
              <a:rPr lang="de-DE" dirty="0" smtClean="0"/>
              <a:t>	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indifferenzkurven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172304" y="1105824"/>
            <a:ext cx="46895" cy="392337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219200" y="5029200"/>
            <a:ext cx="4343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Arc 7"/>
          <p:cNvSpPr>
            <a:spLocks/>
          </p:cNvSpPr>
          <p:nvPr/>
        </p:nvSpPr>
        <p:spPr bwMode="auto">
          <a:xfrm rot="10140000">
            <a:off x="1938701" y="1190511"/>
            <a:ext cx="5411059" cy="3741146"/>
          </a:xfrm>
          <a:custGeom>
            <a:avLst/>
            <a:gdLst>
              <a:gd name="T0" fmla="*/ 2147483647 w 21600"/>
              <a:gd name="T1" fmla="*/ 0 h 22639"/>
              <a:gd name="T2" fmla="*/ 2147483647 w 21600"/>
              <a:gd name="T3" fmla="*/ 2147483647 h 22639"/>
              <a:gd name="T4" fmla="*/ 0 w 21600"/>
              <a:gd name="T5" fmla="*/ 2147483647 h 22639"/>
              <a:gd name="T6" fmla="*/ 0 60000 65536"/>
              <a:gd name="T7" fmla="*/ 0 60000 65536"/>
              <a:gd name="T8" fmla="*/ 0 60000 65536"/>
              <a:gd name="T9" fmla="*/ 0 w 21600"/>
              <a:gd name="T10" fmla="*/ 0 h 22639"/>
              <a:gd name="T11" fmla="*/ 21600 w 21600"/>
              <a:gd name="T12" fmla="*/ 22639 h 226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2639" fill="none" extrusionOk="0">
                <a:moveTo>
                  <a:pt x="8303" y="0"/>
                </a:moveTo>
                <a:cubicBezTo>
                  <a:pt x="16355" y="3352"/>
                  <a:pt x="21600" y="11218"/>
                  <a:pt x="21600" y="19940"/>
                </a:cubicBezTo>
                <a:cubicBezTo>
                  <a:pt x="21600" y="20842"/>
                  <a:pt x="21543" y="21743"/>
                  <a:pt x="21430" y="22638"/>
                </a:cubicBezTo>
              </a:path>
              <a:path w="21600" h="22639" stroke="0" extrusionOk="0">
                <a:moveTo>
                  <a:pt x="8303" y="0"/>
                </a:moveTo>
                <a:cubicBezTo>
                  <a:pt x="16355" y="3352"/>
                  <a:pt x="21600" y="11218"/>
                  <a:pt x="21600" y="19940"/>
                </a:cubicBezTo>
                <a:cubicBezTo>
                  <a:pt x="21600" y="20842"/>
                  <a:pt x="21543" y="21743"/>
                  <a:pt x="21430" y="22638"/>
                </a:cubicBezTo>
                <a:lnTo>
                  <a:pt x="0" y="19940"/>
                </a:lnTo>
                <a:lnTo>
                  <a:pt x="8303" y="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1160745" y="2542784"/>
            <a:ext cx="3132196" cy="2486416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88758" y="1484069"/>
            <a:ext cx="9406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 + </a:t>
            </a:r>
            <a:r>
              <a:rPr lang="en-US" altLang="de-DE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tx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418971" y="5029199"/>
            <a:ext cx="2984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US" altLang="de-DE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4447635" y="3679222"/>
            <a:ext cx="24792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600" b="1" dirty="0" smtClean="0">
                <a:latin typeface="+mj-lt"/>
              </a:rPr>
              <a:t>BUDGETGERADE VOR BESTEUERUNG </a:t>
            </a:r>
          </a:p>
          <a:p>
            <a:r>
              <a:rPr lang="en-US" altLang="de-DE" sz="1600" b="1" dirty="0" smtClean="0">
                <a:latin typeface="+mj-lt"/>
              </a:rPr>
              <a:t>STEIGUNG = - p</a:t>
            </a:r>
          </a:p>
        </p:txBody>
      </p:sp>
      <p:sp>
        <p:nvSpPr>
          <p:cNvPr id="19" name="Arc 7"/>
          <p:cNvSpPr>
            <a:spLocks/>
          </p:cNvSpPr>
          <p:nvPr/>
        </p:nvSpPr>
        <p:spPr bwMode="auto">
          <a:xfrm rot="10140000">
            <a:off x="1650549" y="1349780"/>
            <a:ext cx="4014101" cy="3638608"/>
          </a:xfrm>
          <a:custGeom>
            <a:avLst/>
            <a:gdLst>
              <a:gd name="T0" fmla="*/ 2147483647 w 21600"/>
              <a:gd name="T1" fmla="*/ 0 h 22639"/>
              <a:gd name="T2" fmla="*/ 2147483647 w 21600"/>
              <a:gd name="T3" fmla="*/ 2147483647 h 22639"/>
              <a:gd name="T4" fmla="*/ 0 w 21600"/>
              <a:gd name="T5" fmla="*/ 2147483647 h 22639"/>
              <a:gd name="T6" fmla="*/ 0 60000 65536"/>
              <a:gd name="T7" fmla="*/ 0 60000 65536"/>
              <a:gd name="T8" fmla="*/ 0 60000 65536"/>
              <a:gd name="T9" fmla="*/ 0 w 21600"/>
              <a:gd name="T10" fmla="*/ 0 h 22639"/>
              <a:gd name="T11" fmla="*/ 21600 w 21600"/>
              <a:gd name="T12" fmla="*/ 22639 h 226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2639" fill="none" extrusionOk="0">
                <a:moveTo>
                  <a:pt x="8303" y="0"/>
                </a:moveTo>
                <a:cubicBezTo>
                  <a:pt x="16355" y="3352"/>
                  <a:pt x="21600" y="11218"/>
                  <a:pt x="21600" y="19940"/>
                </a:cubicBezTo>
                <a:cubicBezTo>
                  <a:pt x="21600" y="20842"/>
                  <a:pt x="21543" y="21743"/>
                  <a:pt x="21430" y="22638"/>
                </a:cubicBezTo>
              </a:path>
              <a:path w="21600" h="22639" stroke="0" extrusionOk="0">
                <a:moveTo>
                  <a:pt x="8303" y="0"/>
                </a:moveTo>
                <a:cubicBezTo>
                  <a:pt x="16355" y="3352"/>
                  <a:pt x="21600" y="11218"/>
                  <a:pt x="21600" y="19940"/>
                </a:cubicBezTo>
                <a:cubicBezTo>
                  <a:pt x="21600" y="20842"/>
                  <a:pt x="21543" y="21743"/>
                  <a:pt x="21430" y="22638"/>
                </a:cubicBezTo>
                <a:lnTo>
                  <a:pt x="0" y="19940"/>
                </a:lnTo>
                <a:lnTo>
                  <a:pt x="8303" y="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1470">
            <a:off x="324353" y="2335160"/>
            <a:ext cx="3062631" cy="204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Oval 16"/>
          <p:cNvSpPr>
            <a:spLocks noChangeArrowheads="1"/>
          </p:cNvSpPr>
          <p:nvPr/>
        </p:nvSpPr>
        <p:spPr bwMode="auto">
          <a:xfrm>
            <a:off x="1484278" y="2768252"/>
            <a:ext cx="228600" cy="228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2" name="Oval 16"/>
          <p:cNvSpPr>
            <a:spLocks noChangeArrowheads="1"/>
          </p:cNvSpPr>
          <p:nvPr/>
        </p:nvSpPr>
        <p:spPr bwMode="auto">
          <a:xfrm>
            <a:off x="2801938" y="3772671"/>
            <a:ext cx="228600" cy="228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3" name="Rectangle 39"/>
          <p:cNvSpPr>
            <a:spLocks noChangeArrowheads="1"/>
          </p:cNvSpPr>
          <p:nvPr/>
        </p:nvSpPr>
        <p:spPr bwMode="auto">
          <a:xfrm>
            <a:off x="3273557" y="2241035"/>
            <a:ext cx="2630528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BUDGETGERADE NACH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BESTEUERUNG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UND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RÜCKVERGÜTUNG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STEIGUNG </a:t>
            </a:r>
            <a:r>
              <a:rPr kumimoji="0" lang="en-US" altLang="de-DE" sz="1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=</a:t>
            </a:r>
            <a:r>
              <a:rPr kumimoji="0" lang="en-US" altLang="de-DE" sz="1600" b="1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- (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 * t)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174" y="3017021"/>
            <a:ext cx="1049338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886" y="4085186"/>
            <a:ext cx="793843" cy="66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echteck 26"/>
          <p:cNvSpPr/>
          <p:nvPr/>
        </p:nvSpPr>
        <p:spPr>
          <a:xfrm>
            <a:off x="700313" y="2373507"/>
            <a:ext cx="4019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2275542" y="2321778"/>
            <a:ext cx="6406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x’, y’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3016903" y="3603394"/>
            <a:ext cx="6406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x, y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741127" y="866943"/>
            <a:ext cx="3203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600" b="1" dirty="0" smtClean="0"/>
              <a:t>y</a:t>
            </a:r>
            <a:endParaRPr lang="de-DE" sz="1600" b="1" dirty="0"/>
          </a:p>
        </p:txBody>
      </p: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39921">
            <a:off x="1683663" y="2470846"/>
            <a:ext cx="698882" cy="585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358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2842" y="1036223"/>
            <a:ext cx="8695857" cy="335378"/>
          </a:xfrm>
        </p:spPr>
        <p:txBody>
          <a:bodyPr/>
          <a:lstStyle/>
          <a:p>
            <a:r>
              <a:rPr lang="de-DE" dirty="0" smtClean="0"/>
              <a:t>Wirkung einer </a:t>
            </a:r>
            <a:r>
              <a:rPr lang="de-DE" dirty="0" err="1" smtClean="0"/>
              <a:t>preisänderung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841156"/>
            <a:ext cx="8697417" cy="435961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 Preisänderung hat zwei Wirkungen: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Substitutionseffekt: 	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wenn der preis eines gutes sinkt, so ist dieses gut im 	vergleich zu anderen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gütern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relativ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billiger; die 	konsumenten werden es für die nunmehr relativ teureren 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güter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substituieren.</a:t>
            </a: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Einkommenseffekt: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wenn der preis eines gutes sinkt, so kann sich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konsumentin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	mit dem gegebenen einkommen (in €) mehr leisten; die 	Preissenkung wirkt wie eine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einkommenserhöhung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784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reine </a:t>
            </a:r>
            <a:r>
              <a:rPr lang="de-DE" dirty="0" err="1" smtClean="0"/>
              <a:t>substitutionseffekt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der Preis des gutes 1 sinkt.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Slutsky fragte: „Wie groß ist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änderung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nachfrage aufgrund einer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preissenkung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wenn das einkommen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konsumentin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so angepasst wird, dass sie sich exakt das ursprüngliche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Bündel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leisten kann?“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 wird mehr von Gut 1 und weniger von Gut 2 nachgefragt.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Diese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änderung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nachgefragten menge ist der reine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substitutionseffekt</a:t>
            </a:r>
            <a:r>
              <a:rPr lang="de-DE" b="0" dirty="0" smtClean="0"/>
              <a:t>.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544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0968" y="811849"/>
            <a:ext cx="8862264" cy="497205"/>
          </a:xfrm>
        </p:spPr>
        <p:txBody>
          <a:bodyPr/>
          <a:lstStyle/>
          <a:p>
            <a:r>
              <a:rPr lang="de-DE" dirty="0" err="1" smtClean="0"/>
              <a:t>substitutionseffekt</a:t>
            </a:r>
            <a:r>
              <a:rPr lang="de-DE" dirty="0" smtClean="0"/>
              <a:t>: </a:t>
            </a:r>
            <a:r>
              <a:rPr lang="de-DE" dirty="0" err="1" smtClean="0"/>
              <a:t>ausgangssituation</a:t>
            </a:r>
            <a:r>
              <a:rPr lang="de-DE" dirty="0" smtClean="0"/>
              <a:t> und </a:t>
            </a:r>
            <a:r>
              <a:rPr lang="de-DE" dirty="0" err="1" smtClean="0"/>
              <a:t>preissenkung</a:t>
            </a:r>
            <a:r>
              <a:rPr lang="de-DE" dirty="0" smtClean="0"/>
              <a:t> gut 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76388" y="1595438"/>
            <a:ext cx="0" cy="37861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76388" y="5391150"/>
            <a:ext cx="5929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1574800" y="2019300"/>
            <a:ext cx="5092700" cy="3378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1581150" y="2019300"/>
            <a:ext cx="1962150" cy="33718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Arc 7"/>
          <p:cNvSpPr>
            <a:spLocks/>
          </p:cNvSpPr>
          <p:nvPr/>
        </p:nvSpPr>
        <p:spPr bwMode="auto">
          <a:xfrm rot="10800000">
            <a:off x="1924050" y="1982788"/>
            <a:ext cx="4724400" cy="31432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2235200" y="3136900"/>
            <a:ext cx="0" cy="2260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flipH="1">
            <a:off x="1574800" y="3136900"/>
            <a:ext cx="6604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2116138" y="3019425"/>
            <a:ext cx="228600" cy="228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208968" y="1644234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7145550" y="540903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1143272" y="2964448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2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2019436" y="5386137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2171700" y="533400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445741"/>
            <a:ext cx="8697417" cy="4755035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964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3158" y="571217"/>
            <a:ext cx="8695857" cy="497205"/>
          </a:xfrm>
        </p:spPr>
        <p:txBody>
          <a:bodyPr/>
          <a:lstStyle/>
          <a:p>
            <a:r>
              <a:rPr lang="de-DE" dirty="0" err="1"/>
              <a:t>substitutionseffekt</a:t>
            </a:r>
            <a:r>
              <a:rPr lang="de-DE" dirty="0"/>
              <a:t>: </a:t>
            </a:r>
            <a:r>
              <a:rPr lang="de-DE" dirty="0" err="1"/>
              <a:t>einkommensanpassung</a:t>
            </a:r>
            <a:r>
              <a:rPr lang="de-DE" dirty="0"/>
              <a:t> und </a:t>
            </a:r>
            <a:r>
              <a:rPr lang="de-DE" dirty="0" err="1"/>
              <a:t>mengenänderung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817740" y="6579835"/>
            <a:ext cx="8595268" cy="186679"/>
          </a:xfrm>
        </p:spPr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76388" y="1595438"/>
            <a:ext cx="0" cy="37861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76388" y="5391150"/>
            <a:ext cx="5929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581150" y="2019300"/>
            <a:ext cx="1962150" cy="33718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1574800" y="2019300"/>
            <a:ext cx="5092700" cy="3378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Arc 11"/>
          <p:cNvSpPr>
            <a:spLocks/>
          </p:cNvSpPr>
          <p:nvPr/>
        </p:nvSpPr>
        <p:spPr bwMode="auto">
          <a:xfrm rot="10800000">
            <a:off x="2089150" y="1728788"/>
            <a:ext cx="4724400" cy="31432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1574800" y="2705100"/>
            <a:ext cx="4076700" cy="2703513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Oval 17"/>
          <p:cNvSpPr>
            <a:spLocks noChangeArrowheads="1"/>
          </p:cNvSpPr>
          <p:nvPr/>
        </p:nvSpPr>
        <p:spPr bwMode="auto">
          <a:xfrm>
            <a:off x="3309938" y="3806825"/>
            <a:ext cx="228600" cy="2286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Arc 7"/>
          <p:cNvSpPr>
            <a:spLocks/>
          </p:cNvSpPr>
          <p:nvPr/>
        </p:nvSpPr>
        <p:spPr bwMode="auto">
          <a:xfrm rot="10800000">
            <a:off x="1946276" y="2003425"/>
            <a:ext cx="4724400" cy="31432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Oval 16"/>
          <p:cNvSpPr>
            <a:spLocks noChangeArrowheads="1"/>
          </p:cNvSpPr>
          <p:nvPr/>
        </p:nvSpPr>
        <p:spPr bwMode="auto">
          <a:xfrm>
            <a:off x="2116138" y="3019425"/>
            <a:ext cx="228600" cy="228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1200980" y="1559511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7131880" y="5411698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1191894" y="2919998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2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 flipH="1">
            <a:off x="1574800" y="3136900"/>
            <a:ext cx="6604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>
            <a:off x="2235200" y="3136900"/>
            <a:ext cx="0" cy="2260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 flipH="1">
            <a:off x="1574800" y="3919538"/>
            <a:ext cx="1905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>
            <a:off x="3429000" y="3962400"/>
            <a:ext cx="0" cy="14351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4" name="Oval 18"/>
          <p:cNvSpPr>
            <a:spLocks noChangeArrowheads="1"/>
          </p:cNvSpPr>
          <p:nvPr/>
        </p:nvSpPr>
        <p:spPr bwMode="auto">
          <a:xfrm>
            <a:off x="1568450" y="3089275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5" name="Oval 20"/>
          <p:cNvSpPr>
            <a:spLocks noChangeArrowheads="1"/>
          </p:cNvSpPr>
          <p:nvPr/>
        </p:nvSpPr>
        <p:spPr bwMode="auto">
          <a:xfrm>
            <a:off x="2171700" y="533400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6" name="Oval 19"/>
          <p:cNvSpPr>
            <a:spLocks noChangeArrowheads="1"/>
          </p:cNvSpPr>
          <p:nvPr/>
        </p:nvSpPr>
        <p:spPr bwMode="auto">
          <a:xfrm>
            <a:off x="1524000" y="3868738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Oval 21"/>
          <p:cNvSpPr>
            <a:spLocks noChangeArrowheads="1"/>
          </p:cNvSpPr>
          <p:nvPr/>
        </p:nvSpPr>
        <p:spPr bwMode="auto">
          <a:xfrm>
            <a:off x="3378200" y="534670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1086843" y="3756611"/>
            <a:ext cx="4816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2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2070236" y="5455151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3297734" y="5448300"/>
            <a:ext cx="4816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" name="AutoShape 26"/>
          <p:cNvSpPr>
            <a:spLocks noChangeArrowheads="1"/>
          </p:cNvSpPr>
          <p:nvPr/>
        </p:nvSpPr>
        <p:spPr bwMode="auto">
          <a:xfrm>
            <a:off x="708025" y="3146425"/>
            <a:ext cx="203200" cy="766763"/>
          </a:xfrm>
          <a:prstGeom prst="downArrow">
            <a:avLst>
              <a:gd name="adj1" fmla="val 50000"/>
              <a:gd name="adj2" fmla="val 188689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2" name="AutoShape 27"/>
          <p:cNvSpPr>
            <a:spLocks noChangeArrowheads="1"/>
          </p:cNvSpPr>
          <p:nvPr/>
        </p:nvSpPr>
        <p:spPr bwMode="auto">
          <a:xfrm>
            <a:off x="2239963" y="5892800"/>
            <a:ext cx="1185862" cy="217488"/>
          </a:xfrm>
          <a:prstGeom prst="rightArrow">
            <a:avLst>
              <a:gd name="adj1" fmla="val 50000"/>
              <a:gd name="adj2" fmla="val 272652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836025" y="2019300"/>
            <a:ext cx="43440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de-DE" sz="1600" b="1" dirty="0">
                <a:solidFill>
                  <a:srgbClr val="5F5F5F"/>
                </a:solidFill>
                <a:latin typeface="Arial" pitchFamily="34" charset="0"/>
              </a:rPr>
              <a:t>(x</a:t>
            </a:r>
            <a:r>
              <a:rPr lang="en-US" altLang="de-DE" sz="1600" b="1" baseline="-25000" dirty="0">
                <a:solidFill>
                  <a:srgbClr val="5F5F5F"/>
                </a:solidFill>
                <a:latin typeface="Arial" pitchFamily="34" charset="0"/>
              </a:rPr>
              <a:t>1</a:t>
            </a:r>
            <a:r>
              <a:rPr lang="ja-JP" altLang="en-US" sz="1600" b="1" dirty="0" smtClean="0">
                <a:solidFill>
                  <a:srgbClr val="5F5F5F"/>
                </a:solidFill>
                <a:latin typeface="Arial" pitchFamily="34" charset="0"/>
              </a:rPr>
              <a:t>’</a:t>
            </a:r>
            <a:r>
              <a:rPr lang="en-US" altLang="ja-JP" sz="1600" b="1" dirty="0" smtClean="0">
                <a:solidFill>
                  <a:srgbClr val="5F5F5F"/>
                </a:solidFill>
                <a:latin typeface="Arial" pitchFamily="34" charset="0"/>
              </a:rPr>
              <a:t>, x</a:t>
            </a:r>
            <a:r>
              <a:rPr lang="en-US" altLang="ja-JP" sz="1600" b="1" baseline="-25000" dirty="0" smtClean="0">
                <a:solidFill>
                  <a:srgbClr val="5F5F5F"/>
                </a:solidFill>
                <a:latin typeface="Arial" pitchFamily="34" charset="0"/>
              </a:rPr>
              <a:t>2</a:t>
            </a:r>
            <a:r>
              <a:rPr lang="ja-JP" altLang="en-US" sz="1600" b="1" dirty="0" smtClean="0">
                <a:solidFill>
                  <a:srgbClr val="5F5F5F"/>
                </a:solidFill>
                <a:latin typeface="Arial" pitchFamily="34" charset="0"/>
              </a:rPr>
              <a:t>’</a:t>
            </a:r>
            <a:r>
              <a:rPr lang="en-US" altLang="ja-JP" sz="1600" b="1" dirty="0">
                <a:solidFill>
                  <a:srgbClr val="5F5F5F"/>
                </a:solidFill>
                <a:latin typeface="Arial" pitchFamily="34" charset="0"/>
              </a:rPr>
              <a:t>)</a:t>
            </a:r>
            <a:r>
              <a:rPr lang="en-US" altLang="ja-JP" sz="1600" b="1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altLang="ja-JP" sz="1600" b="1" dirty="0">
                <a:solidFill>
                  <a:srgbClr val="000000"/>
                </a:solidFill>
                <a:latin typeface="Arial" pitchFamily="34" charset="0"/>
                <a:sym typeface="Symbol" pitchFamily="18" charset="2"/>
              </a:rPr>
              <a:t>  </a:t>
            </a:r>
            <a:r>
              <a:rPr lang="en-US" altLang="ja-JP" sz="1600" b="1" dirty="0">
                <a:latin typeface="Arial" pitchFamily="34" charset="0"/>
              </a:rPr>
              <a:t>(x</a:t>
            </a:r>
            <a:r>
              <a:rPr lang="en-US" altLang="ja-JP" sz="1600" b="1" baseline="-25000" dirty="0">
                <a:latin typeface="Arial" pitchFamily="34" charset="0"/>
              </a:rPr>
              <a:t>1</a:t>
            </a:r>
            <a:r>
              <a:rPr lang="ja-JP" altLang="en-US" sz="1600" b="1" dirty="0" smtClean="0">
                <a:latin typeface="Arial" pitchFamily="34" charset="0"/>
              </a:rPr>
              <a:t>’’</a:t>
            </a:r>
            <a:r>
              <a:rPr lang="en-US" altLang="ja-JP" sz="1600" b="1" dirty="0">
                <a:latin typeface="Arial" pitchFamily="34" charset="0"/>
              </a:rPr>
              <a:t>,</a:t>
            </a:r>
            <a:r>
              <a:rPr lang="en-US" altLang="ja-JP" sz="1600" b="1" dirty="0" smtClean="0">
                <a:latin typeface="Arial" pitchFamily="34" charset="0"/>
              </a:rPr>
              <a:t>x</a:t>
            </a:r>
            <a:r>
              <a:rPr lang="en-US" altLang="ja-JP" sz="1600" b="1" baseline="-25000" dirty="0" smtClean="0">
                <a:latin typeface="Arial" pitchFamily="34" charset="0"/>
              </a:rPr>
              <a:t>2</a:t>
            </a:r>
            <a:r>
              <a:rPr lang="ja-JP" altLang="en-US" sz="1600" b="1" dirty="0" smtClean="0">
                <a:latin typeface="Arial" pitchFamily="34" charset="0"/>
              </a:rPr>
              <a:t>’’</a:t>
            </a:r>
            <a:r>
              <a:rPr lang="en-US" altLang="ja-JP" sz="1600" b="1" dirty="0">
                <a:latin typeface="Arial" pitchFamily="34" charset="0"/>
              </a:rPr>
              <a:t>)</a:t>
            </a:r>
            <a:endParaRPr lang="en-US" altLang="ja-JP" sz="1600" b="1" kern="0" noProof="0" dirty="0" smtClean="0">
              <a:latin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600" b="1" kern="0" noProof="0" dirty="0" smtClean="0">
                <a:solidFill>
                  <a:srgbClr val="000000"/>
                </a:solidFill>
                <a:latin typeface="Arial" pitchFamily="34" charset="0"/>
              </a:rPr>
              <a:t>IST DER SUBSTITUTIONSEFFEKT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AutoShape 27"/>
          <p:cNvSpPr>
            <a:spLocks noChangeArrowheads="1"/>
          </p:cNvSpPr>
          <p:nvPr/>
        </p:nvSpPr>
        <p:spPr bwMode="auto">
          <a:xfrm>
            <a:off x="3543300" y="2202943"/>
            <a:ext cx="1185862" cy="217488"/>
          </a:xfrm>
          <a:prstGeom prst="rightArrow">
            <a:avLst>
              <a:gd name="adj1" fmla="val 50000"/>
              <a:gd name="adj2" fmla="val 272652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83958"/>
            <a:ext cx="8697417" cy="4816818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270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7717" y="608795"/>
            <a:ext cx="8695857" cy="497205"/>
          </a:xfrm>
        </p:spPr>
        <p:txBody>
          <a:bodyPr/>
          <a:lstStyle/>
          <a:p>
            <a:r>
              <a:rPr lang="de-DE" dirty="0" err="1" smtClean="0"/>
              <a:t>einkommenseffekt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817740" y="6579835"/>
            <a:ext cx="8595268" cy="186679"/>
          </a:xfrm>
        </p:spPr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76388" y="1595438"/>
            <a:ext cx="0" cy="37861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76388" y="5391150"/>
            <a:ext cx="5929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581150" y="2019300"/>
            <a:ext cx="1962150" cy="33718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1574800" y="2019300"/>
            <a:ext cx="5092700" cy="3378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Arc 11"/>
          <p:cNvSpPr>
            <a:spLocks/>
          </p:cNvSpPr>
          <p:nvPr/>
        </p:nvSpPr>
        <p:spPr bwMode="auto">
          <a:xfrm rot="10800000">
            <a:off x="2089150" y="1728788"/>
            <a:ext cx="4724400" cy="31432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1574800" y="2705100"/>
            <a:ext cx="4076700" cy="2703513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Oval 17"/>
          <p:cNvSpPr>
            <a:spLocks noChangeArrowheads="1"/>
          </p:cNvSpPr>
          <p:nvPr/>
        </p:nvSpPr>
        <p:spPr bwMode="auto">
          <a:xfrm>
            <a:off x="3309938" y="3806825"/>
            <a:ext cx="228600" cy="2286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Arc 7"/>
          <p:cNvSpPr>
            <a:spLocks/>
          </p:cNvSpPr>
          <p:nvPr/>
        </p:nvSpPr>
        <p:spPr bwMode="auto">
          <a:xfrm rot="10800000">
            <a:off x="1946276" y="2003425"/>
            <a:ext cx="4724400" cy="31432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Oval 16"/>
          <p:cNvSpPr>
            <a:spLocks noChangeArrowheads="1"/>
          </p:cNvSpPr>
          <p:nvPr/>
        </p:nvSpPr>
        <p:spPr bwMode="auto">
          <a:xfrm>
            <a:off x="2116138" y="3019425"/>
            <a:ext cx="228600" cy="228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1200980" y="1559511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7131880" y="5411698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1191894" y="2919998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2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 flipH="1">
            <a:off x="1574800" y="3136900"/>
            <a:ext cx="6604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>
            <a:off x="2235200" y="3136900"/>
            <a:ext cx="0" cy="2260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 flipH="1">
            <a:off x="1574800" y="3919538"/>
            <a:ext cx="1905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>
            <a:off x="3429000" y="3962400"/>
            <a:ext cx="0" cy="14351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4" name="Oval 18"/>
          <p:cNvSpPr>
            <a:spLocks noChangeArrowheads="1"/>
          </p:cNvSpPr>
          <p:nvPr/>
        </p:nvSpPr>
        <p:spPr bwMode="auto">
          <a:xfrm>
            <a:off x="1568450" y="3089275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5" name="Oval 20"/>
          <p:cNvSpPr>
            <a:spLocks noChangeArrowheads="1"/>
          </p:cNvSpPr>
          <p:nvPr/>
        </p:nvSpPr>
        <p:spPr bwMode="auto">
          <a:xfrm>
            <a:off x="2171700" y="533400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6" name="Oval 19"/>
          <p:cNvSpPr>
            <a:spLocks noChangeArrowheads="1"/>
          </p:cNvSpPr>
          <p:nvPr/>
        </p:nvSpPr>
        <p:spPr bwMode="auto">
          <a:xfrm>
            <a:off x="1524000" y="3868738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Oval 21"/>
          <p:cNvSpPr>
            <a:spLocks noChangeArrowheads="1"/>
          </p:cNvSpPr>
          <p:nvPr/>
        </p:nvSpPr>
        <p:spPr bwMode="auto">
          <a:xfrm>
            <a:off x="3378200" y="534670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1086843" y="3756611"/>
            <a:ext cx="4816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2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2070236" y="5455151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3297734" y="5448300"/>
            <a:ext cx="4816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" name="AutoShape 26"/>
          <p:cNvSpPr>
            <a:spLocks noChangeArrowheads="1"/>
          </p:cNvSpPr>
          <p:nvPr/>
        </p:nvSpPr>
        <p:spPr bwMode="auto">
          <a:xfrm>
            <a:off x="708025" y="3146425"/>
            <a:ext cx="203200" cy="766763"/>
          </a:xfrm>
          <a:prstGeom prst="downArrow">
            <a:avLst>
              <a:gd name="adj1" fmla="val 50000"/>
              <a:gd name="adj2" fmla="val 188689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2" name="AutoShape 27"/>
          <p:cNvSpPr>
            <a:spLocks noChangeArrowheads="1"/>
          </p:cNvSpPr>
          <p:nvPr/>
        </p:nvSpPr>
        <p:spPr bwMode="auto">
          <a:xfrm>
            <a:off x="2239963" y="5892800"/>
            <a:ext cx="1185862" cy="217488"/>
          </a:xfrm>
          <a:prstGeom prst="rightArrow">
            <a:avLst>
              <a:gd name="adj1" fmla="val 50000"/>
              <a:gd name="adj2" fmla="val 272652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4789553" y="1883568"/>
            <a:ext cx="33523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de-DE" sz="1600" b="1" dirty="0">
                <a:solidFill>
                  <a:srgbClr val="5F5F5F"/>
                </a:solidFill>
                <a:latin typeface="Arial" pitchFamily="34" charset="0"/>
              </a:rPr>
              <a:t>(x</a:t>
            </a:r>
            <a:r>
              <a:rPr lang="en-US" altLang="de-DE" sz="1600" b="1" baseline="-25000" dirty="0">
                <a:solidFill>
                  <a:srgbClr val="5F5F5F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5F5F5F"/>
                </a:solidFill>
                <a:latin typeface="Arial" pitchFamily="34" charset="0"/>
              </a:rPr>
              <a:t>’’</a:t>
            </a:r>
            <a:r>
              <a:rPr lang="en-US" altLang="ja-JP" sz="1600" b="1" dirty="0" smtClean="0">
                <a:solidFill>
                  <a:srgbClr val="5F5F5F"/>
                </a:solidFill>
                <a:latin typeface="Arial" pitchFamily="34" charset="0"/>
              </a:rPr>
              <a:t>, x</a:t>
            </a:r>
            <a:r>
              <a:rPr lang="en-US" altLang="ja-JP" sz="1600" b="1" baseline="-25000" dirty="0" smtClean="0">
                <a:solidFill>
                  <a:srgbClr val="5F5F5F"/>
                </a:solidFill>
                <a:latin typeface="Arial" pitchFamily="34" charset="0"/>
              </a:rPr>
              <a:t>2</a:t>
            </a:r>
            <a:r>
              <a:rPr lang="ja-JP" altLang="en-US" sz="1600" b="1" dirty="0">
                <a:solidFill>
                  <a:srgbClr val="5F5F5F"/>
                </a:solidFill>
                <a:latin typeface="Arial" pitchFamily="34" charset="0"/>
              </a:rPr>
              <a:t>’’</a:t>
            </a:r>
            <a:r>
              <a:rPr lang="en-US" altLang="ja-JP" sz="1600" b="1" dirty="0">
                <a:solidFill>
                  <a:srgbClr val="5F5F5F"/>
                </a:solidFill>
                <a:latin typeface="Arial" pitchFamily="34" charset="0"/>
              </a:rPr>
              <a:t>)</a:t>
            </a:r>
            <a:r>
              <a:rPr lang="en-US" altLang="ja-JP" sz="1600" b="1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altLang="ja-JP" sz="1600" b="1" dirty="0">
                <a:solidFill>
                  <a:srgbClr val="000000"/>
                </a:solidFill>
                <a:latin typeface="Arial" pitchFamily="34" charset="0"/>
                <a:sym typeface="Symbol" pitchFamily="18" charset="2"/>
              </a:rPr>
              <a:t>  </a:t>
            </a:r>
            <a:r>
              <a:rPr lang="en-US" altLang="ja-JP" sz="1600" b="1" dirty="0">
                <a:solidFill>
                  <a:srgbClr val="00CC00"/>
                </a:solidFill>
                <a:latin typeface="Arial" pitchFamily="34" charset="0"/>
              </a:rPr>
              <a:t>(x</a:t>
            </a:r>
            <a:r>
              <a:rPr lang="en-US" altLang="ja-JP" sz="1600" b="1" baseline="-25000" dirty="0">
                <a:solidFill>
                  <a:srgbClr val="00CC00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00CC00"/>
                </a:solidFill>
                <a:latin typeface="Arial" pitchFamily="34" charset="0"/>
              </a:rPr>
              <a:t>’’’</a:t>
            </a:r>
            <a:r>
              <a:rPr lang="en-US" altLang="ja-JP" sz="1600" b="1" dirty="0" smtClean="0">
                <a:solidFill>
                  <a:srgbClr val="00CC00"/>
                </a:solidFill>
                <a:latin typeface="Arial" pitchFamily="34" charset="0"/>
              </a:rPr>
              <a:t>, x</a:t>
            </a:r>
            <a:r>
              <a:rPr lang="en-US" altLang="ja-JP" sz="1600" b="1" baseline="-25000" dirty="0" smtClean="0">
                <a:solidFill>
                  <a:srgbClr val="00CC00"/>
                </a:solidFill>
                <a:latin typeface="Arial" pitchFamily="34" charset="0"/>
              </a:rPr>
              <a:t>2</a:t>
            </a:r>
            <a:r>
              <a:rPr lang="ja-JP" altLang="en-US" sz="1600" b="1" dirty="0">
                <a:solidFill>
                  <a:srgbClr val="00CC00"/>
                </a:solidFill>
                <a:latin typeface="Arial" pitchFamily="34" charset="0"/>
              </a:rPr>
              <a:t>’’’</a:t>
            </a:r>
            <a:r>
              <a:rPr lang="en-US" altLang="ja-JP" sz="1600" b="1" dirty="0">
                <a:solidFill>
                  <a:srgbClr val="00CC00"/>
                </a:solidFill>
                <a:latin typeface="Arial" pitchFamily="34" charset="0"/>
              </a:rPr>
              <a:t>)</a:t>
            </a:r>
            <a:endParaRPr lang="en-US" altLang="ja-JP" sz="1600" b="1" kern="0" noProof="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600" b="1" kern="0" noProof="0" dirty="0" smtClean="0">
                <a:solidFill>
                  <a:srgbClr val="000000"/>
                </a:solidFill>
                <a:latin typeface="Arial" pitchFamily="34" charset="0"/>
              </a:rPr>
              <a:t>IST DER EINKOMMENSEFFEKT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AutoShape 35"/>
          <p:cNvSpPr>
            <a:spLocks noChangeArrowheads="1"/>
          </p:cNvSpPr>
          <p:nvPr/>
        </p:nvSpPr>
        <p:spPr bwMode="auto">
          <a:xfrm>
            <a:off x="4269580" y="2040225"/>
            <a:ext cx="363538" cy="271462"/>
          </a:xfrm>
          <a:prstGeom prst="rightArrow">
            <a:avLst>
              <a:gd name="adj1" fmla="val 50000"/>
              <a:gd name="adj2" fmla="val 66965"/>
            </a:avLst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sz="2800"/>
          </a:p>
        </p:txBody>
      </p:sp>
      <p:sp>
        <p:nvSpPr>
          <p:cNvPr id="37" name="Arc 28"/>
          <p:cNvSpPr>
            <a:spLocks/>
          </p:cNvSpPr>
          <p:nvPr/>
        </p:nvSpPr>
        <p:spPr bwMode="auto">
          <a:xfrm rot="10800000">
            <a:off x="2370138" y="1228725"/>
            <a:ext cx="4724400" cy="31432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3632200" y="3322638"/>
            <a:ext cx="215900" cy="215900"/>
          </a:xfrm>
          <a:prstGeom prst="ellipse">
            <a:avLst/>
          </a:prstGeom>
          <a:solidFill>
            <a:srgbClr val="00CC00"/>
          </a:solidFill>
          <a:ln w="12700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9" name="Line 30"/>
          <p:cNvSpPr>
            <a:spLocks noChangeShapeType="1"/>
          </p:cNvSpPr>
          <p:nvPr/>
        </p:nvSpPr>
        <p:spPr bwMode="auto">
          <a:xfrm flipH="1">
            <a:off x="1570038" y="3429000"/>
            <a:ext cx="21653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0" name="Oval 31"/>
          <p:cNvSpPr>
            <a:spLocks noChangeArrowheads="1"/>
          </p:cNvSpPr>
          <p:nvPr/>
        </p:nvSpPr>
        <p:spPr bwMode="auto">
          <a:xfrm>
            <a:off x="1520825" y="337185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1" name="Oval 32"/>
          <p:cNvSpPr>
            <a:spLocks noChangeArrowheads="1"/>
          </p:cNvSpPr>
          <p:nvPr/>
        </p:nvSpPr>
        <p:spPr bwMode="auto">
          <a:xfrm>
            <a:off x="3673475" y="533400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2" name="Line 29"/>
          <p:cNvSpPr>
            <a:spLocks noChangeShapeType="1"/>
          </p:cNvSpPr>
          <p:nvPr/>
        </p:nvSpPr>
        <p:spPr bwMode="auto">
          <a:xfrm>
            <a:off x="3735388" y="3429000"/>
            <a:ext cx="0" cy="19621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3" name="AutoShape 36"/>
          <p:cNvSpPr>
            <a:spLocks noChangeArrowheads="1"/>
          </p:cNvSpPr>
          <p:nvPr/>
        </p:nvSpPr>
        <p:spPr bwMode="auto">
          <a:xfrm>
            <a:off x="433388" y="3421063"/>
            <a:ext cx="220662" cy="477837"/>
          </a:xfrm>
          <a:prstGeom prst="upArrow">
            <a:avLst>
              <a:gd name="adj1" fmla="val 50000"/>
              <a:gd name="adj2" fmla="val 108263"/>
            </a:avLst>
          </a:prstGeom>
          <a:solidFill>
            <a:srgbClr val="33CC33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4" name="AutoShape 35"/>
          <p:cNvSpPr>
            <a:spLocks noChangeArrowheads="1"/>
          </p:cNvSpPr>
          <p:nvPr/>
        </p:nvSpPr>
        <p:spPr bwMode="auto">
          <a:xfrm>
            <a:off x="3451225" y="5878513"/>
            <a:ext cx="363538" cy="271462"/>
          </a:xfrm>
          <a:prstGeom prst="rightArrow">
            <a:avLst>
              <a:gd name="adj1" fmla="val 50000"/>
              <a:gd name="adj2" fmla="val 66965"/>
            </a:avLst>
          </a:prstGeom>
          <a:solidFill>
            <a:srgbClr val="33CC33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5" name="Rectangle 33"/>
          <p:cNvSpPr>
            <a:spLocks noChangeArrowheads="1"/>
          </p:cNvSpPr>
          <p:nvPr/>
        </p:nvSpPr>
        <p:spPr bwMode="auto">
          <a:xfrm>
            <a:off x="3743325" y="2846388"/>
            <a:ext cx="116378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(x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  <a:r>
              <a:rPr lang="de-AT" altLang="de-DE" sz="1600" kern="0" dirty="0" smtClean="0">
                <a:solidFill>
                  <a:srgbClr val="000000"/>
                </a:solidFill>
              </a:rPr>
              <a:t>‘‘‘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 x</a:t>
            </a:r>
            <a:r>
              <a:rPr kumimoji="0" lang="en-US" altLang="ja-JP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de-AT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‘‘‘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24465"/>
            <a:ext cx="8697417" cy="5076311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452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1163" y="535123"/>
            <a:ext cx="8695857" cy="497205"/>
          </a:xfrm>
        </p:spPr>
        <p:txBody>
          <a:bodyPr/>
          <a:lstStyle/>
          <a:p>
            <a:r>
              <a:rPr lang="de-DE" dirty="0" smtClean="0"/>
              <a:t>EINKOMMENSEFFEKT FÜR EIN NORMALES GUT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817740" y="6579835"/>
            <a:ext cx="8595268" cy="186679"/>
          </a:xfrm>
        </p:spPr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76388" y="1595438"/>
            <a:ext cx="0" cy="37861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76388" y="5391150"/>
            <a:ext cx="5929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581150" y="2019300"/>
            <a:ext cx="1962150" cy="33718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1574800" y="2019300"/>
            <a:ext cx="5092700" cy="3378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Arc 11"/>
          <p:cNvSpPr>
            <a:spLocks/>
          </p:cNvSpPr>
          <p:nvPr/>
        </p:nvSpPr>
        <p:spPr bwMode="auto">
          <a:xfrm rot="10800000">
            <a:off x="2089150" y="1728788"/>
            <a:ext cx="4724400" cy="31432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1574800" y="2705100"/>
            <a:ext cx="4076700" cy="2703513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Oval 17"/>
          <p:cNvSpPr>
            <a:spLocks noChangeArrowheads="1"/>
          </p:cNvSpPr>
          <p:nvPr/>
        </p:nvSpPr>
        <p:spPr bwMode="auto">
          <a:xfrm>
            <a:off x="3309938" y="3806825"/>
            <a:ext cx="228600" cy="2286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Arc 7"/>
          <p:cNvSpPr>
            <a:spLocks/>
          </p:cNvSpPr>
          <p:nvPr/>
        </p:nvSpPr>
        <p:spPr bwMode="auto">
          <a:xfrm rot="10800000">
            <a:off x="1946276" y="2003425"/>
            <a:ext cx="4724400" cy="31432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Oval 16"/>
          <p:cNvSpPr>
            <a:spLocks noChangeArrowheads="1"/>
          </p:cNvSpPr>
          <p:nvPr/>
        </p:nvSpPr>
        <p:spPr bwMode="auto">
          <a:xfrm>
            <a:off x="2116138" y="3019425"/>
            <a:ext cx="228600" cy="228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1200980" y="1559511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7131880" y="5411698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1191894" y="2919998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2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 flipH="1">
            <a:off x="1574800" y="3136900"/>
            <a:ext cx="6604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>
            <a:off x="2235200" y="3136900"/>
            <a:ext cx="0" cy="2260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 flipH="1">
            <a:off x="1574800" y="3919538"/>
            <a:ext cx="1905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>
            <a:off x="3429000" y="3962400"/>
            <a:ext cx="0" cy="14351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4" name="Oval 18"/>
          <p:cNvSpPr>
            <a:spLocks noChangeArrowheads="1"/>
          </p:cNvSpPr>
          <p:nvPr/>
        </p:nvSpPr>
        <p:spPr bwMode="auto">
          <a:xfrm>
            <a:off x="1568450" y="3089275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5" name="Oval 20"/>
          <p:cNvSpPr>
            <a:spLocks noChangeArrowheads="1"/>
          </p:cNvSpPr>
          <p:nvPr/>
        </p:nvSpPr>
        <p:spPr bwMode="auto">
          <a:xfrm>
            <a:off x="2171700" y="533400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6" name="Oval 19"/>
          <p:cNvSpPr>
            <a:spLocks noChangeArrowheads="1"/>
          </p:cNvSpPr>
          <p:nvPr/>
        </p:nvSpPr>
        <p:spPr bwMode="auto">
          <a:xfrm>
            <a:off x="1524000" y="3868738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Oval 21"/>
          <p:cNvSpPr>
            <a:spLocks noChangeArrowheads="1"/>
          </p:cNvSpPr>
          <p:nvPr/>
        </p:nvSpPr>
        <p:spPr bwMode="auto">
          <a:xfrm>
            <a:off x="3378200" y="534670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1086843" y="3756611"/>
            <a:ext cx="4816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2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2070236" y="5455151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3297734" y="5448300"/>
            <a:ext cx="4816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" name="AutoShape 26"/>
          <p:cNvSpPr>
            <a:spLocks noChangeArrowheads="1"/>
          </p:cNvSpPr>
          <p:nvPr/>
        </p:nvSpPr>
        <p:spPr bwMode="auto">
          <a:xfrm>
            <a:off x="708025" y="3146425"/>
            <a:ext cx="203200" cy="766763"/>
          </a:xfrm>
          <a:prstGeom prst="downArrow">
            <a:avLst>
              <a:gd name="adj1" fmla="val 50000"/>
              <a:gd name="adj2" fmla="val 188689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2" name="AutoShape 27"/>
          <p:cNvSpPr>
            <a:spLocks noChangeArrowheads="1"/>
          </p:cNvSpPr>
          <p:nvPr/>
        </p:nvSpPr>
        <p:spPr bwMode="auto">
          <a:xfrm>
            <a:off x="2239963" y="5892800"/>
            <a:ext cx="1185862" cy="217488"/>
          </a:xfrm>
          <a:prstGeom prst="rightArrow">
            <a:avLst>
              <a:gd name="adj1" fmla="val 50000"/>
              <a:gd name="adj2" fmla="val 272652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4" name="Arc 28"/>
          <p:cNvSpPr>
            <a:spLocks/>
          </p:cNvSpPr>
          <p:nvPr/>
        </p:nvSpPr>
        <p:spPr bwMode="auto">
          <a:xfrm rot="10800000">
            <a:off x="2370138" y="1228725"/>
            <a:ext cx="4724400" cy="31432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auto">
          <a:xfrm>
            <a:off x="3632200" y="3322638"/>
            <a:ext cx="215900" cy="215900"/>
          </a:xfrm>
          <a:prstGeom prst="ellipse">
            <a:avLst/>
          </a:prstGeom>
          <a:solidFill>
            <a:srgbClr val="00CC00"/>
          </a:solidFill>
          <a:ln w="12700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6" name="Line 30"/>
          <p:cNvSpPr>
            <a:spLocks noChangeShapeType="1"/>
          </p:cNvSpPr>
          <p:nvPr/>
        </p:nvSpPr>
        <p:spPr bwMode="auto">
          <a:xfrm flipH="1">
            <a:off x="1570038" y="3429000"/>
            <a:ext cx="21653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7" name="Line 29"/>
          <p:cNvSpPr>
            <a:spLocks noChangeShapeType="1"/>
          </p:cNvSpPr>
          <p:nvPr/>
        </p:nvSpPr>
        <p:spPr bwMode="auto">
          <a:xfrm>
            <a:off x="3735388" y="3429000"/>
            <a:ext cx="0" cy="19621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860407" y="3167390"/>
            <a:ext cx="10742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(x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’’’</a:t>
            </a:r>
            <a:r>
              <a:rPr lang="en-US" altLang="ja-JP" sz="1600" b="1" dirty="0">
                <a:solidFill>
                  <a:srgbClr val="000000"/>
                </a:solidFill>
                <a:latin typeface="Arial" pitchFamily="34" charset="0"/>
              </a:rPr>
              <a:t>,x</a:t>
            </a:r>
            <a:r>
              <a:rPr lang="en-US" altLang="ja-JP" sz="1600" b="1" baseline="-25000" dirty="0">
                <a:solidFill>
                  <a:srgbClr val="000000"/>
                </a:solidFill>
                <a:latin typeface="Arial" pitchFamily="34" charset="0"/>
              </a:rPr>
              <a:t>2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’’’</a:t>
            </a:r>
            <a:r>
              <a:rPr lang="en-US" altLang="ja-JP" sz="1600" b="1" dirty="0">
                <a:solidFill>
                  <a:srgbClr val="000000"/>
                </a:solidFill>
                <a:latin typeface="Arial" pitchFamily="34" charset="0"/>
              </a:rPr>
              <a:t>)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8" name="AutoShape 36"/>
          <p:cNvSpPr>
            <a:spLocks noChangeArrowheads="1"/>
          </p:cNvSpPr>
          <p:nvPr/>
        </p:nvSpPr>
        <p:spPr bwMode="auto">
          <a:xfrm>
            <a:off x="433388" y="3421063"/>
            <a:ext cx="220662" cy="477837"/>
          </a:xfrm>
          <a:prstGeom prst="upArrow">
            <a:avLst>
              <a:gd name="adj1" fmla="val 50000"/>
              <a:gd name="adj2" fmla="val 108263"/>
            </a:avLst>
          </a:prstGeom>
          <a:solidFill>
            <a:srgbClr val="33CC33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9" name="AutoShape 35"/>
          <p:cNvSpPr>
            <a:spLocks noChangeArrowheads="1"/>
          </p:cNvSpPr>
          <p:nvPr/>
        </p:nvSpPr>
        <p:spPr bwMode="auto">
          <a:xfrm>
            <a:off x="3451225" y="5878513"/>
            <a:ext cx="363538" cy="271462"/>
          </a:xfrm>
          <a:prstGeom prst="rightArrow">
            <a:avLst>
              <a:gd name="adj1" fmla="val 50000"/>
              <a:gd name="adj2" fmla="val 66965"/>
            </a:avLst>
          </a:prstGeom>
          <a:solidFill>
            <a:srgbClr val="33CC33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4643643" y="1381661"/>
            <a:ext cx="490179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de-DE" sz="1600" b="1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ja-JP" alt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x</a:t>
            </a:r>
            <a:r>
              <a:rPr lang="en-US" altLang="ja-JP" sz="1600" b="1" baseline="-25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ja-JP" alt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ja-JP" sz="1600" b="1" baseline="-25000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ja-JP" altLang="en-US" sz="16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’’’</a:t>
            </a:r>
            <a:r>
              <a:rPr lang="en-US" altLang="ja-JP" sz="16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x</a:t>
            </a:r>
            <a:r>
              <a:rPr lang="en-US" altLang="ja-JP" sz="1600" b="1" baseline="-25000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ja-JP" altLang="en-US" sz="16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’’’</a:t>
            </a:r>
            <a:r>
              <a:rPr lang="en-US" altLang="ja-JP" sz="16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IST DER GESAMTEFFEKT, DIE SUMME AUS</a:t>
            </a:r>
          </a:p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SUBSTITUTIONS- UND EINKOMMENSEFFEKT =</a:t>
            </a:r>
          </a:p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ÄNDERUNG DER NACHFRAGE AUFGRUND </a:t>
            </a:r>
          </a:p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DER PREISÄNDERUNG.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AutoShape 38"/>
          <p:cNvSpPr>
            <a:spLocks noChangeArrowheads="1"/>
          </p:cNvSpPr>
          <p:nvPr/>
        </p:nvSpPr>
        <p:spPr bwMode="auto">
          <a:xfrm>
            <a:off x="2233613" y="4819650"/>
            <a:ext cx="1501775" cy="457200"/>
          </a:xfrm>
          <a:prstGeom prst="rightArrow">
            <a:avLst>
              <a:gd name="adj1" fmla="val 50000"/>
              <a:gd name="adj2" fmla="val 164251"/>
            </a:avLst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658" y="1388296"/>
            <a:ext cx="1506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Oval 40"/>
          <p:cNvSpPr>
            <a:spLocks noChangeArrowheads="1"/>
          </p:cNvSpPr>
          <p:nvPr/>
        </p:nvSpPr>
        <p:spPr bwMode="auto">
          <a:xfrm>
            <a:off x="3311525" y="5788025"/>
            <a:ext cx="615950" cy="530225"/>
          </a:xfrm>
          <a:prstGeom prst="ellips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049" name="Rechteck 2048"/>
          <p:cNvSpPr/>
          <p:nvPr/>
        </p:nvSpPr>
        <p:spPr>
          <a:xfrm>
            <a:off x="5252538" y="2772688"/>
            <a:ext cx="450632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GUT 1 IST EIN NORMALES GUT: HÖHERES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(REAL)EINKOMMEN FÜHRT ZU HÖHERER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NACHFRFAGE.</a:t>
            </a:r>
            <a:endParaRPr lang="en-US" alt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Oval 38"/>
          <p:cNvSpPr>
            <a:spLocks noChangeArrowheads="1"/>
          </p:cNvSpPr>
          <p:nvPr/>
        </p:nvSpPr>
        <p:spPr bwMode="auto">
          <a:xfrm>
            <a:off x="1930400" y="5692775"/>
            <a:ext cx="2044700" cy="741363"/>
          </a:xfrm>
          <a:prstGeom prst="ellips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sz="2800"/>
          </a:p>
        </p:txBody>
      </p:sp>
      <p:sp>
        <p:nvSpPr>
          <p:cNvPr id="48" name="Oval 40"/>
          <p:cNvSpPr>
            <a:spLocks noChangeArrowheads="1"/>
          </p:cNvSpPr>
          <p:nvPr/>
        </p:nvSpPr>
        <p:spPr bwMode="auto">
          <a:xfrm>
            <a:off x="4709580" y="2798806"/>
            <a:ext cx="479748" cy="429909"/>
          </a:xfrm>
          <a:prstGeom prst="ellips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sz="2800"/>
          </a:p>
        </p:txBody>
      </p:sp>
      <p:sp>
        <p:nvSpPr>
          <p:cNvPr id="2051" name="Rechteck 2050"/>
          <p:cNvSpPr/>
          <p:nvPr/>
        </p:nvSpPr>
        <p:spPr>
          <a:xfrm>
            <a:off x="6009027" y="3694743"/>
            <a:ext cx="38969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600" b="1" dirty="0" smtClean="0"/>
              <a:t>   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NORMALES GUT: SUBSTITUTIONS- </a:t>
            </a:r>
          </a:p>
          <a:p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UND EINKOMMENSEFFEKT </a:t>
            </a:r>
          </a:p>
          <a:p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VERSTÄRKEN 				EINANDER</a:t>
            </a:r>
            <a:r>
              <a:rPr lang="en-US" altLang="de-DE" sz="1600" b="1" dirty="0" smtClean="0"/>
              <a:t>.</a:t>
            </a:r>
            <a:endParaRPr lang="de-DE" sz="1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538" y="3721101"/>
            <a:ext cx="1002169" cy="409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2" name="Inhaltsplatzhalter 2051"/>
          <p:cNvSpPr>
            <a:spLocks noGrp="1"/>
          </p:cNvSpPr>
          <p:nvPr>
            <p:ph idx="1"/>
          </p:nvPr>
        </p:nvSpPr>
        <p:spPr>
          <a:xfrm>
            <a:off x="787063" y="1099752"/>
            <a:ext cx="8697417" cy="5101024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097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1126" y="691533"/>
            <a:ext cx="8695857" cy="379277"/>
          </a:xfrm>
        </p:spPr>
        <p:txBody>
          <a:bodyPr/>
          <a:lstStyle/>
          <a:p>
            <a:r>
              <a:rPr lang="de-DE" dirty="0" smtClean="0"/>
              <a:t>NORMALE, INFERIORE </a:t>
            </a:r>
            <a:r>
              <a:rPr lang="de-DE" dirty="0"/>
              <a:t>UND </a:t>
            </a:r>
            <a:r>
              <a:rPr lang="de-DE" dirty="0" smtClean="0"/>
              <a:t>GIFFEN-GÜTER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23474"/>
            <a:ext cx="8697417" cy="4471845"/>
          </a:xfrm>
        </p:spPr>
        <p:txBody>
          <a:bodyPr/>
          <a:lstStyle/>
          <a:p>
            <a:r>
              <a:rPr lang="de-DE" dirty="0" smtClean="0"/>
              <a:t>	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NORMALES GUT: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SUBSTITUTIONS- UND EINKOMMENSEFFEKT VERSTÄRKEN EINANDER              DAS GESETZ DER ABNEHMENDEN NACHFRAGE (FALLENDEN NACHFRAGEKURVE) GILT.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INFERIORES GUT: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EINKOMMENSEFFEKT IST DEM SUBSTITUIONSEFFEKT ENTGEGENGERICHTET, JEDOCH QUANTITATIV GERINGER 	       DAS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GESETZ DER ABNEHMENDEN NACHFRAGE (FALLENDEN NACHFRAGEKURVE)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GILT.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GIFFEN-GUT: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EINKOMMENSEFFEKT IST DEM SUBSTITUIONSEFFEKT ENTGEGENGERICHTET, UND QUANTITATIV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GRÖßER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	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NACHFRAGEKURVE HAT EINE POSITIVE STEIGUNG. 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817740" y="6579834"/>
            <a:ext cx="8595268" cy="186679"/>
          </a:xfrm>
        </p:spPr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3569" y="1893320"/>
            <a:ext cx="615950" cy="11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066" y="3444240"/>
            <a:ext cx="595738" cy="115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136" y="4973125"/>
            <a:ext cx="615950" cy="11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56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0806" y="763723"/>
            <a:ext cx="8695857" cy="331151"/>
          </a:xfrm>
        </p:spPr>
        <p:txBody>
          <a:bodyPr/>
          <a:lstStyle/>
          <a:p>
            <a:r>
              <a:rPr lang="de-DE" dirty="0" smtClean="0"/>
              <a:t>SLUTSKY-EFFEKTE FÜR EIN INFERIORES GUT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817740" y="6579835"/>
            <a:ext cx="8595268" cy="186679"/>
          </a:xfrm>
        </p:spPr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76388" y="1595438"/>
            <a:ext cx="0" cy="37861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76388" y="5391150"/>
            <a:ext cx="5929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581150" y="2019300"/>
            <a:ext cx="1962150" cy="33718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1612457" y="2019300"/>
            <a:ext cx="5092700" cy="3378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Arc 11"/>
          <p:cNvSpPr>
            <a:spLocks/>
          </p:cNvSpPr>
          <p:nvPr/>
        </p:nvSpPr>
        <p:spPr bwMode="auto">
          <a:xfrm rot="10800000">
            <a:off x="2089150" y="1728788"/>
            <a:ext cx="4724400" cy="31432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1574800" y="2705100"/>
            <a:ext cx="4076700" cy="2703513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Oval 17"/>
          <p:cNvSpPr>
            <a:spLocks noChangeArrowheads="1"/>
          </p:cNvSpPr>
          <p:nvPr/>
        </p:nvSpPr>
        <p:spPr bwMode="auto">
          <a:xfrm>
            <a:off x="3309938" y="3806825"/>
            <a:ext cx="228600" cy="2286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Arc 7"/>
          <p:cNvSpPr>
            <a:spLocks/>
          </p:cNvSpPr>
          <p:nvPr/>
        </p:nvSpPr>
        <p:spPr bwMode="auto">
          <a:xfrm rot="10800000">
            <a:off x="1946276" y="2003425"/>
            <a:ext cx="4724400" cy="31432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Oval 16"/>
          <p:cNvSpPr>
            <a:spLocks noChangeArrowheads="1"/>
          </p:cNvSpPr>
          <p:nvPr/>
        </p:nvSpPr>
        <p:spPr bwMode="auto">
          <a:xfrm>
            <a:off x="2116138" y="3019425"/>
            <a:ext cx="228600" cy="228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1200980" y="1559511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7131880" y="5411698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1191894" y="2919998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2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 flipH="1">
            <a:off x="1574800" y="3136900"/>
            <a:ext cx="6604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>
            <a:off x="2235200" y="3136900"/>
            <a:ext cx="0" cy="2260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 flipH="1">
            <a:off x="1574800" y="3919538"/>
            <a:ext cx="1905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>
            <a:off x="3429000" y="3962400"/>
            <a:ext cx="0" cy="14351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4" name="Oval 18"/>
          <p:cNvSpPr>
            <a:spLocks noChangeArrowheads="1"/>
          </p:cNvSpPr>
          <p:nvPr/>
        </p:nvSpPr>
        <p:spPr bwMode="auto">
          <a:xfrm>
            <a:off x="1568450" y="3089275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5" name="Oval 20"/>
          <p:cNvSpPr>
            <a:spLocks noChangeArrowheads="1"/>
          </p:cNvSpPr>
          <p:nvPr/>
        </p:nvSpPr>
        <p:spPr bwMode="auto">
          <a:xfrm>
            <a:off x="2171700" y="533400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6" name="Oval 19"/>
          <p:cNvSpPr>
            <a:spLocks noChangeArrowheads="1"/>
          </p:cNvSpPr>
          <p:nvPr/>
        </p:nvSpPr>
        <p:spPr bwMode="auto">
          <a:xfrm>
            <a:off x="1524000" y="3868738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Oval 21"/>
          <p:cNvSpPr>
            <a:spLocks noChangeArrowheads="1"/>
          </p:cNvSpPr>
          <p:nvPr/>
        </p:nvSpPr>
        <p:spPr bwMode="auto">
          <a:xfrm>
            <a:off x="3378200" y="534670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1086843" y="3756611"/>
            <a:ext cx="4816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2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2070236" y="5455151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3297734" y="5448300"/>
            <a:ext cx="4816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’’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" name="AutoShape 26"/>
          <p:cNvSpPr>
            <a:spLocks noChangeArrowheads="1"/>
          </p:cNvSpPr>
          <p:nvPr/>
        </p:nvSpPr>
        <p:spPr bwMode="auto">
          <a:xfrm>
            <a:off x="708025" y="3146425"/>
            <a:ext cx="203200" cy="766763"/>
          </a:xfrm>
          <a:prstGeom prst="downArrow">
            <a:avLst>
              <a:gd name="adj1" fmla="val 50000"/>
              <a:gd name="adj2" fmla="val 188689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2" name="AutoShape 27"/>
          <p:cNvSpPr>
            <a:spLocks noChangeArrowheads="1"/>
          </p:cNvSpPr>
          <p:nvPr/>
        </p:nvSpPr>
        <p:spPr bwMode="auto">
          <a:xfrm>
            <a:off x="2213059" y="5857469"/>
            <a:ext cx="1185862" cy="217488"/>
          </a:xfrm>
          <a:prstGeom prst="rightArrow">
            <a:avLst>
              <a:gd name="adj1" fmla="val 50000"/>
              <a:gd name="adj2" fmla="val 272652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053232" y="2559784"/>
            <a:ext cx="11319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(x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’’’</a:t>
            </a:r>
            <a:r>
              <a:rPr lang="en-US" altLang="ja-JP" sz="1600" b="1" dirty="0" smtClean="0">
                <a:solidFill>
                  <a:srgbClr val="000000"/>
                </a:solidFill>
                <a:latin typeface="Arial" pitchFamily="34" charset="0"/>
              </a:rPr>
              <a:t>, x</a:t>
            </a:r>
            <a:r>
              <a:rPr lang="en-US" altLang="ja-JP" sz="1600" b="1" baseline="-25000" dirty="0" smtClean="0">
                <a:solidFill>
                  <a:srgbClr val="000000"/>
                </a:solidFill>
                <a:latin typeface="Arial" pitchFamily="34" charset="0"/>
              </a:rPr>
              <a:t>2</a:t>
            </a:r>
            <a:r>
              <a:rPr lang="ja-JP" altLang="en-US" sz="1600" b="1" dirty="0">
                <a:solidFill>
                  <a:srgbClr val="000000"/>
                </a:solidFill>
                <a:latin typeface="Arial" pitchFamily="34" charset="0"/>
              </a:rPr>
              <a:t>’’’</a:t>
            </a:r>
            <a:r>
              <a:rPr lang="en-US" altLang="ja-JP" sz="1600" b="1" dirty="0">
                <a:solidFill>
                  <a:srgbClr val="000000"/>
                </a:solidFill>
                <a:latin typeface="Arial" pitchFamily="34" charset="0"/>
              </a:rPr>
              <a:t>)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4732337" y="1898065"/>
            <a:ext cx="490179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de-DE" sz="1600" b="1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ja-JP" alt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x</a:t>
            </a:r>
            <a:r>
              <a:rPr lang="en-US" altLang="ja-JP" sz="1600" b="1" baseline="-25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ja-JP" alt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ja-JP" sz="1600" b="1" baseline="-25000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ja-JP" altLang="en-US" sz="16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’’’</a:t>
            </a:r>
            <a:r>
              <a:rPr lang="en-US" altLang="ja-JP" sz="16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x</a:t>
            </a:r>
            <a:r>
              <a:rPr lang="en-US" altLang="ja-JP" sz="1600" b="1" baseline="-25000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ja-JP" altLang="en-US" sz="16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’’’</a:t>
            </a:r>
            <a:r>
              <a:rPr lang="en-US" altLang="ja-JP" sz="16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IST DER GESAMTEFFEKT, DIE SUMME AUS</a:t>
            </a:r>
          </a:p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SUBSTITUTIONS- UND EINKOMMENSEFFEKT =</a:t>
            </a:r>
          </a:p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ÄNDERUNG DER NACHFRAGE AUFGRUND </a:t>
            </a:r>
          </a:p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DER PREISÄNDERUNG.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Oval 38"/>
          <p:cNvSpPr>
            <a:spLocks noChangeArrowheads="1"/>
          </p:cNvSpPr>
          <p:nvPr/>
        </p:nvSpPr>
        <p:spPr bwMode="auto">
          <a:xfrm>
            <a:off x="1970088" y="5735019"/>
            <a:ext cx="2044700" cy="709287"/>
          </a:xfrm>
          <a:prstGeom prst="ellips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sz="2800"/>
          </a:p>
        </p:txBody>
      </p:sp>
      <p:sp>
        <p:nvSpPr>
          <p:cNvPr id="2051" name="Rechteck 2050"/>
          <p:cNvSpPr/>
          <p:nvPr/>
        </p:nvSpPr>
        <p:spPr>
          <a:xfrm>
            <a:off x="5267826" y="3436202"/>
            <a:ext cx="447574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GUT 1 IST EIN INFERIORES GUT: DER SUBSTITUTIONSEFFEKT ÜBERWIEGT DEN</a:t>
            </a:r>
            <a:b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GEGENLÄUFIGEN EINKOMMENSEFFEKT. </a:t>
            </a:r>
            <a:b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DAS GESETZ DER NACHFRAGE 	BLEIBT ERHALTEN.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Line 25"/>
          <p:cNvSpPr>
            <a:spLocks noChangeShapeType="1"/>
          </p:cNvSpPr>
          <p:nvPr/>
        </p:nvSpPr>
        <p:spPr bwMode="auto">
          <a:xfrm>
            <a:off x="2992438" y="2967038"/>
            <a:ext cx="0" cy="242411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1" name="Line 26"/>
          <p:cNvSpPr>
            <a:spLocks noChangeShapeType="1"/>
          </p:cNvSpPr>
          <p:nvPr/>
        </p:nvSpPr>
        <p:spPr bwMode="auto">
          <a:xfrm flipH="1">
            <a:off x="1570038" y="2952750"/>
            <a:ext cx="14287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2" name="Oval 32"/>
          <p:cNvSpPr>
            <a:spLocks noChangeArrowheads="1"/>
          </p:cNvSpPr>
          <p:nvPr/>
        </p:nvSpPr>
        <p:spPr bwMode="auto">
          <a:xfrm>
            <a:off x="2889250" y="2836863"/>
            <a:ext cx="215900" cy="215900"/>
          </a:xfrm>
          <a:prstGeom prst="ellipse">
            <a:avLst/>
          </a:prstGeom>
          <a:solidFill>
            <a:srgbClr val="00CC00"/>
          </a:solidFill>
          <a:ln w="12700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3" name="Oval 28"/>
          <p:cNvSpPr>
            <a:spLocks noChangeArrowheads="1"/>
          </p:cNvSpPr>
          <p:nvPr/>
        </p:nvSpPr>
        <p:spPr bwMode="auto">
          <a:xfrm>
            <a:off x="2944813" y="533400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4" name="Oval 27"/>
          <p:cNvSpPr>
            <a:spLocks noChangeArrowheads="1"/>
          </p:cNvSpPr>
          <p:nvPr/>
        </p:nvSpPr>
        <p:spPr bwMode="auto">
          <a:xfrm>
            <a:off x="1520825" y="2876550"/>
            <a:ext cx="114300" cy="114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5" name="AutoShape 33"/>
          <p:cNvSpPr>
            <a:spLocks noChangeArrowheads="1"/>
          </p:cNvSpPr>
          <p:nvPr/>
        </p:nvSpPr>
        <p:spPr bwMode="auto">
          <a:xfrm>
            <a:off x="3005138" y="6070028"/>
            <a:ext cx="420687" cy="352425"/>
          </a:xfrm>
          <a:prstGeom prst="leftArrow">
            <a:avLst>
              <a:gd name="adj1" fmla="val 50000"/>
              <a:gd name="adj2" fmla="val 59679"/>
            </a:avLst>
          </a:prstGeom>
          <a:solidFill>
            <a:srgbClr val="33CC33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6" name="AutoShape 34"/>
          <p:cNvSpPr>
            <a:spLocks noChangeArrowheads="1"/>
          </p:cNvSpPr>
          <p:nvPr/>
        </p:nvSpPr>
        <p:spPr bwMode="auto">
          <a:xfrm>
            <a:off x="406400" y="2973388"/>
            <a:ext cx="292100" cy="935037"/>
          </a:xfrm>
          <a:prstGeom prst="upArrow">
            <a:avLst>
              <a:gd name="adj1" fmla="val 50000"/>
              <a:gd name="adj2" fmla="val 160039"/>
            </a:avLst>
          </a:prstGeom>
          <a:solidFill>
            <a:srgbClr val="33CC33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7" name="AutoShape 40"/>
          <p:cNvSpPr>
            <a:spLocks noChangeArrowheads="1"/>
          </p:cNvSpPr>
          <p:nvPr/>
        </p:nvSpPr>
        <p:spPr bwMode="auto">
          <a:xfrm>
            <a:off x="2233613" y="4819650"/>
            <a:ext cx="790575" cy="490538"/>
          </a:xfrm>
          <a:prstGeom prst="rightArrow">
            <a:avLst>
              <a:gd name="adj1" fmla="val 50000"/>
              <a:gd name="adj2" fmla="val 80590"/>
            </a:avLst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007" y="1892216"/>
            <a:ext cx="792162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Inhaltsplatzhalter 29"/>
          <p:cNvSpPr>
            <a:spLocks noGrp="1"/>
          </p:cNvSpPr>
          <p:nvPr>
            <p:ph idx="1"/>
          </p:nvPr>
        </p:nvSpPr>
        <p:spPr>
          <a:xfrm>
            <a:off x="787063" y="1458098"/>
            <a:ext cx="8697417" cy="4742678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325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653</Words>
  <Application>Microsoft Office PowerPoint</Application>
  <PresentationFormat>A4-Papier (210x297 mm)</PresentationFormat>
  <Paragraphs>156</Paragraphs>
  <Slides>13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Symbol</vt:lpstr>
      <vt:lpstr>Arial</vt:lpstr>
      <vt:lpstr>Wingdings 3</vt:lpstr>
      <vt:lpstr>ＭＳ Ｐゴシック</vt:lpstr>
      <vt:lpstr>Times New Roman</vt:lpstr>
      <vt:lpstr>2015_deGruyter_ppt_screen_template_Arial</vt:lpstr>
      <vt:lpstr>8. Kapitel</vt:lpstr>
      <vt:lpstr>Wirkung einer preisänderung</vt:lpstr>
      <vt:lpstr>Der reine substitutionseffekt</vt:lpstr>
      <vt:lpstr>substitutionseffekt: ausgangssituation und preissenkung gut 1</vt:lpstr>
      <vt:lpstr>substitutionseffekt: einkommensanpassung und mengenänderung</vt:lpstr>
      <vt:lpstr>einkommenseffekt</vt:lpstr>
      <vt:lpstr>EINKOMMENSEFFEKT FÜR EIN NORMALES GUT</vt:lpstr>
      <vt:lpstr>NORMALE, INFERIORE UND GIFFEN-GÜTER</vt:lpstr>
      <vt:lpstr>SLUTSKY-EFFEKTE FÜR EIN INFERIORES GUT</vt:lpstr>
      <vt:lpstr>SLUTSKY-EFFEKTE FÜR EIN GIFFEN-GUT</vt:lpstr>
      <vt:lpstr>SLUTSKY-ZERLEGUNG FÜR PERFEKTE KOMPLEMENTE</vt:lpstr>
      <vt:lpstr>SLUTSKY-ZERLEGUNG FÜR PERFEKTE SUBSTITUTE</vt:lpstr>
      <vt:lpstr>RÜCKVERGÜTUNG EINER STEUER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2016-08-16T14:41:54Z</dcterms:modified>
</cp:coreProperties>
</file>